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3"/>
  </p:notesMasterIdLst>
  <p:sldIdLst>
    <p:sldId id="256" r:id="rId54"/>
    <p:sldId id="257" r:id="rId55"/>
    <p:sldId id="258" r:id="rId56"/>
    <p:sldId id="259" r:id="rId57"/>
    <p:sldId id="260" r:id="rId58"/>
    <p:sldId id="261" r:id="rId59"/>
    <p:sldId id="262" r:id="rId60"/>
    <p:sldId id="263" r:id="rId61"/>
    <p:sldId id="264" r:id="rId6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grandir Narrow" charset="1" panose="00000506000000000000"/>
      <p:regular r:id="rId10"/>
    </p:embeddedFont>
    <p:embeddedFont>
      <p:font typeface="Agrandir Narrow Bold" charset="1" panose="00000806000000000000"/>
      <p:regular r:id="rId11"/>
    </p:embeddedFont>
    <p:embeddedFont>
      <p:font typeface="Agrandir Narrow Italics" charset="1" panose="00000506000000000000"/>
      <p:regular r:id="rId12"/>
    </p:embeddedFont>
    <p:embeddedFont>
      <p:font typeface="Agrandir Narrow Bold Italics" charset="1" panose="00000806000000000000"/>
      <p:regular r:id="rId13"/>
    </p:embeddedFont>
    <p:embeddedFont>
      <p:font typeface="Agrandir Narrow Thin" charset="1" panose="00000206000000000000"/>
      <p:regular r:id="rId14"/>
    </p:embeddedFont>
    <p:embeddedFont>
      <p:font typeface="Agrandir Narrow Thin Italics" charset="1" panose="00000206000000000000"/>
      <p:regular r:id="rId15"/>
    </p:embeddedFont>
    <p:embeddedFont>
      <p:font typeface="Agrandir Narrow Medium" charset="1" panose="00000606000000000000"/>
      <p:regular r:id="rId16"/>
    </p:embeddedFont>
    <p:embeddedFont>
      <p:font typeface="Agrandir Narrow Medium Italics" charset="1" panose="00000606000000000000"/>
      <p:regular r:id="rId17"/>
    </p:embeddedFont>
    <p:embeddedFont>
      <p:font typeface="Agrandir Narrow Ultra-Bold" charset="1" panose="00000906000000000000"/>
      <p:regular r:id="rId18"/>
    </p:embeddedFont>
    <p:embeddedFont>
      <p:font typeface="Agrandir Narrow Ultra-Bold Italics" charset="1" panose="00000906000000000000"/>
      <p:regular r:id="rId19"/>
    </p:embeddedFont>
    <p:embeddedFont>
      <p:font typeface="Agrandir Narrow Heavy" charset="1" panose="00000A06000000000000"/>
      <p:regular r:id="rId20"/>
    </p:embeddedFont>
    <p:embeddedFont>
      <p:font typeface="Agrandir Narrow Heavy Italics" charset="1" panose="00000A06000000000000"/>
      <p:regular r:id="rId21"/>
    </p:embeddedFont>
    <p:embeddedFont>
      <p:font typeface="Agrandir" charset="1" panose="00000500000000000000"/>
      <p:regular r:id="rId22"/>
    </p:embeddedFont>
    <p:embeddedFont>
      <p:font typeface="Agrandir Bold" charset="1" panose="00000800000000000000"/>
      <p:regular r:id="rId23"/>
    </p:embeddedFont>
    <p:embeddedFont>
      <p:font typeface="Agrandir Italics" charset="1" panose="00000500000000000000"/>
      <p:regular r:id="rId24"/>
    </p:embeddedFont>
    <p:embeddedFont>
      <p:font typeface="Agrandir Bold Italics" charset="1" panose="00000800000000000000"/>
      <p:regular r:id="rId25"/>
    </p:embeddedFont>
    <p:embeddedFont>
      <p:font typeface="Agrandir Thin" charset="1" panose="00000200000000000000"/>
      <p:regular r:id="rId26"/>
    </p:embeddedFont>
    <p:embeddedFont>
      <p:font typeface="Agrandir Thin Italics" charset="1" panose="00000200000000000000"/>
      <p:regular r:id="rId27"/>
    </p:embeddedFont>
    <p:embeddedFont>
      <p:font typeface="Agrandir Medium" charset="1" panose="00000600000000000000"/>
      <p:regular r:id="rId28"/>
    </p:embeddedFont>
    <p:embeddedFont>
      <p:font typeface="Agrandir Medium Italics" charset="1" panose="00000600000000000000"/>
      <p:regular r:id="rId29"/>
    </p:embeddedFont>
    <p:embeddedFont>
      <p:font typeface="Agrandir Ultra-Bold" charset="1" panose="00000A00000000000000"/>
      <p:regular r:id="rId30"/>
    </p:embeddedFont>
    <p:embeddedFont>
      <p:font typeface="Agrandir Ultra-Bold Italics" charset="1" panose="00000A00000000000000"/>
      <p:regular r:id="rId31"/>
    </p:embeddedFont>
    <p:embeddedFont>
      <p:font typeface="Agrandir Heavy" charset="1" panose="00000900000000000000"/>
      <p:regular r:id="rId32"/>
    </p:embeddedFont>
    <p:embeddedFont>
      <p:font typeface="Agrandir Heavy Italics" charset="1" panose="00000900000000000000"/>
      <p:regular r:id="rId33"/>
    </p:embeddedFont>
    <p:embeddedFont>
      <p:font typeface="Open Sans" charset="1" panose="020B0606030504020204"/>
      <p:regular r:id="rId34"/>
    </p:embeddedFont>
    <p:embeddedFont>
      <p:font typeface="Open Sans Bold" charset="1" panose="020B0806030504020204"/>
      <p:regular r:id="rId35"/>
    </p:embeddedFont>
    <p:embeddedFont>
      <p:font typeface="Open Sans Italics" charset="1" panose="020B0606030504020204"/>
      <p:regular r:id="rId36"/>
    </p:embeddedFont>
    <p:embeddedFont>
      <p:font typeface="Open Sans Bold Italics" charset="1" panose="020B0806030504020204"/>
      <p:regular r:id="rId37"/>
    </p:embeddedFont>
    <p:embeddedFont>
      <p:font typeface="Open Sans Light" charset="1" panose="020B0306030504020204"/>
      <p:regular r:id="rId38"/>
    </p:embeddedFont>
    <p:embeddedFont>
      <p:font typeface="Open Sans Light Italics" charset="1" panose="020B0306030504020204"/>
      <p:regular r:id="rId39"/>
    </p:embeddedFont>
    <p:embeddedFont>
      <p:font typeface="Open Sans Ultra-Bold" charset="1" panose="00000000000000000000"/>
      <p:regular r:id="rId40"/>
    </p:embeddedFont>
    <p:embeddedFont>
      <p:font typeface="Open Sans Ultra-Bold Italics" charset="1" panose="00000000000000000000"/>
      <p:regular r:id="rId41"/>
    </p:embeddedFont>
    <p:embeddedFont>
      <p:font typeface="Inter" charset="1" panose="020B0502030000000004"/>
      <p:regular r:id="rId42"/>
    </p:embeddedFont>
    <p:embeddedFont>
      <p:font typeface="Inter Bold" charset="1" panose="020B0802030000000004"/>
      <p:regular r:id="rId43"/>
    </p:embeddedFont>
    <p:embeddedFont>
      <p:font typeface="Inter Italics" charset="1" panose="020B0502030000000004"/>
      <p:regular r:id="rId44"/>
    </p:embeddedFont>
    <p:embeddedFont>
      <p:font typeface="Inter Bold Italics" charset="1" panose="020B0802030000000004"/>
      <p:regular r:id="rId45"/>
    </p:embeddedFont>
    <p:embeddedFont>
      <p:font typeface="Inter Thin" charset="1" panose="020B0A02050000000004"/>
      <p:regular r:id="rId46"/>
    </p:embeddedFont>
    <p:embeddedFont>
      <p:font typeface="Inter Thin Italics" charset="1" panose="020B0A02050000000004"/>
      <p:regular r:id="rId47"/>
    </p:embeddedFont>
    <p:embeddedFont>
      <p:font typeface="Inter Extra-Light" charset="1" panose="02000503000000020004"/>
      <p:regular r:id="rId48"/>
    </p:embeddedFont>
    <p:embeddedFont>
      <p:font typeface="Inter Light" charset="1" panose="02000503000000020004"/>
      <p:regular r:id="rId49"/>
    </p:embeddedFont>
    <p:embeddedFont>
      <p:font typeface="Inter Medium" charset="1" panose="02000503000000020004"/>
      <p:regular r:id="rId50"/>
    </p:embeddedFont>
    <p:embeddedFont>
      <p:font typeface="Inter Semi-Bold" charset="1" panose="02000503000000020004"/>
      <p:regular r:id="rId51"/>
    </p:embeddedFont>
    <p:embeddedFont>
      <p:font typeface="Inter Ultra-Bold" charset="1" panose="02000503000000020004"/>
      <p:regular r:id="rId52"/>
    </p:embeddedFont>
    <p:embeddedFont>
      <p:font typeface="Inter Heavy" charset="1" panose="02000503000000020004"/>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slides/slide1.xml" Type="http://schemas.openxmlformats.org/officeDocument/2006/relationships/slide"/><Relationship Id="rId55" Target="slides/slide2.xml" Type="http://schemas.openxmlformats.org/officeDocument/2006/relationships/slide"/><Relationship Id="rId56" Target="slides/slide3.xml" Type="http://schemas.openxmlformats.org/officeDocument/2006/relationships/slide"/><Relationship Id="rId57" Target="slides/slide4.xml" Type="http://schemas.openxmlformats.org/officeDocument/2006/relationships/slide"/><Relationship Id="rId58" Target="slides/slide5.xml" Type="http://schemas.openxmlformats.org/officeDocument/2006/relationships/slide"/><Relationship Id="rId59" Target="slides/slide6.xml" Type="http://schemas.openxmlformats.org/officeDocument/2006/relationships/slide"/><Relationship Id="rId6" Target="fonts/font6.fntdata" Type="http://schemas.openxmlformats.org/officeDocument/2006/relationships/font"/><Relationship Id="rId60" Target="slides/slide7.xml" Type="http://schemas.openxmlformats.org/officeDocument/2006/relationships/slide"/><Relationship Id="rId61" Target="slides/slide8.xml" Type="http://schemas.openxmlformats.org/officeDocument/2006/relationships/slide"/><Relationship Id="rId62" Target="slides/slide9.xml" Type="http://schemas.openxmlformats.org/officeDocument/2006/relationships/slide"/><Relationship Id="rId63" Target="notesMasters/notesMaster1.xml" Type="http://schemas.openxmlformats.org/officeDocument/2006/relationships/notesMaster"/><Relationship Id="rId64" Target="theme/theme2.xml" Type="http://schemas.openxmlformats.org/officeDocument/2006/relationships/theme"/><Relationship Id="rId65" Target="notesSlides/notesSlide1.xml" Type="http://schemas.openxmlformats.org/officeDocument/2006/relationships/notesSlide"/><Relationship Id="rId66" Target="notesSlides/notesSlide2.xml" Type="http://schemas.openxmlformats.org/officeDocument/2006/relationships/notesSlide"/><Relationship Id="rId67" Target="notesSlides/notesSlide3.xml" Type="http://schemas.openxmlformats.org/officeDocument/2006/relationships/notesSlide"/><Relationship Id="rId68" Target="notesSlides/notesSlide4.xml" Type="http://schemas.openxmlformats.org/officeDocument/2006/relationships/notesSlide"/><Relationship Id="rId69" Target="notesSlides/notesSlide5.xml" Type="http://schemas.openxmlformats.org/officeDocument/2006/relationships/notesSlide"/><Relationship Id="rId7" Target="fonts/font7.fntdata" Type="http://schemas.openxmlformats.org/officeDocument/2006/relationships/font"/><Relationship Id="rId70" Target="notesSlides/notesSlide6.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RC Highpass Filter, composed of a resistor (R) and a capacitor (C), operates based on the principles of frequency-dependent impedance and time constants. Its primary purpose is to allow high-frequency signals to pass while attenuating low-frequency signals.</a:t>
            </a:r>
          </a:p>
          <a:p>
            <a:r>
              <a:rPr lang="en-US"/>
              <a:t/>
            </a:r>
          </a:p>
          <a:p>
            <a:r>
              <a:rPr lang="en-US"/>
              <a:t>At low frequencies, the resistance to the flow of alternating current of the capacitor is high due to its capacitive reactance (Xc = 1 / (2πfC)), where 'f' is the frequency and 'C' is the capacitance. This high impedance effectively blocks low-frequency signals.</a:t>
            </a:r>
          </a:p>
          <a:p>
            <a:r>
              <a:rPr lang="en-US"/>
              <a:t/>
            </a:r>
          </a:p>
          <a:p>
            <a:r>
              <a:rPr lang="en-US"/>
              <a:t>The resistor's resistance to the alternating current of the capacitor is constant and equal to its resistance (R) at all frequencies.</a:t>
            </a:r>
          </a:p>
          <a:p>
            <a:r>
              <a:rPr lang="en-US"/>
              <a:t/>
            </a:r>
          </a:p>
          <a:p>
            <a:r>
              <a:rPr lang="en-US"/>
              <a:t>When a signal is applied to the input of the RC Highpass Filter, the high-frequency components encounter lower resistance from the capacitor compared to the resistor. Therefore, most of the high-frequency signal voltage appears across the output. In contrast, the low-frequency components experience higher resistance from the capacitor, causing significant voltage drop across the resistor, effectively attenuating these low-frequency signals.</a:t>
            </a:r>
          </a:p>
          <a:p>
            <a:r>
              <a:rPr lang="en-US"/>
              <a:t/>
            </a:r>
          </a:p>
          <a:p>
            <a:r>
              <a:rPr lang="en-US"/>
              <a:t>The point where the filter begins to significantly attenuate signals is known as the "cut-off frequency" (fc). It is defined as fc = 1 / (2πRC). Frequencies above this point are allowed to pass with minimal attenuation, while frequencies below it are progressively attenuated.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audio systems, the RC Highpass Filter is used to remove unwanted low-frequency rumble or noise from audio signals. For instance, a subwoofer crossover network uses an RC highpass filter to ensure that only high-frequency audio signals are sent to the main speakers, while the low-frequency signals are directed to the subwoofer for better bass reproduction.</a:t>
            </a:r>
          </a:p>
          <a:p>
            <a:r>
              <a:rPr lang="en-US"/>
              <a:t/>
            </a:r>
          </a:p>
          <a:p>
            <a:r>
              <a:rPr lang="en-US"/>
              <a:t>In biomedical signal processing, an RC highpass filter can be employed to remove baseline drift from electrocardiogram (ECG) signals. This ensures that the relevant high-frequency components representing heart activity are retained while eliminating slow-varying artifacts.</a:t>
            </a:r>
          </a:p>
          <a:p>
            <a:r>
              <a:rPr lang="en-US"/>
              <a:t/>
            </a:r>
          </a:p>
          <a:p>
            <a:r>
              <a:rPr lang="en-US"/>
              <a:t>In wireless communication systems, RC highpass filters can be used to eliminate low-frequency interference or noise from incoming signals. For instance, in a mobile phone receiver, an RC highpass filter may be utilized to filter out background noise or interference in the audio signal, improving call quality.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DC power supplies, an RC highpass filter can be used to filter out any AC ripple or noise in the output voltage, ensuring a cleaner and more stable DC voltage supply.</a:t>
            </a:r>
          </a:p>
          <a:p>
            <a:r>
              <a:rPr lang="en-US"/>
              <a:t/>
            </a:r>
          </a:p>
          <a:p>
            <a:r>
              <a:rPr lang="en-US"/>
              <a:t/>
            </a:r>
          </a:p>
          <a:p>
            <a:r>
              <a:rPr lang="en-US"/>
              <a:t>In professional audio setups, RC highpass filters are used in graphic equalizers to tailor the frequency response of sound systems. This helps in reducing unwanted low-frequency resonance or hum in auditoriums or recording studios.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Simplicity: The RC Highpass Filter is one of the simplest passive filters to design and implement. It consists of only two passive components, a resistor (R) and a capacitor (C), making it accessible even for those with basic electronics knowledge. Its simplicity lends itself well to various applications.</a:t>
            </a:r>
          </a:p>
          <a:p>
            <a:r>
              <a:rPr lang="en-US"/>
              <a:t/>
            </a:r>
          </a:p>
          <a:p>
            <a:r>
              <a:rPr lang="en-US"/>
              <a:t>Low Cost: The components required for an RC Highpass Filter are readily available and inexpensive. This affordability makes it an attractive choice, especially in cost-sensitive applications where complex filter circuits with active components might not be economically viable.</a:t>
            </a:r>
          </a:p>
          <a:p>
            <a:r>
              <a:rPr lang="en-US"/>
              <a:t/>
            </a:r>
          </a:p>
          <a:p>
            <a:r>
              <a:rPr lang="en-US"/>
              <a:t>Effectiveness in Blocking Low-Frequency Noise: The primary purpose of an RC Highpass Filter is to attenuate or block low-frequency signals, including noise and interference. Its ability to effectively eliminate low-frequency noise makes it valuable in applications where signal quality is critical, such as audio systems and communication devices. This noise reduction improves the overall performance of the circuit.</a:t>
            </a:r>
          </a:p>
          <a:p>
            <a:r>
              <a:rPr lang="en-US"/>
              <a:t/>
            </a:r>
          </a:p>
          <a:p>
            <a:r>
              <a:rPr lang="en-US"/>
              <a:t>Ease of Integration: RC Highpass Filters can be easily integrated into existing circuits or systems. They can serve as standalone filters or be part of more complex circuitry without significantly complicating the design. This versatility makes them suitable for a wide range of applications.</a:t>
            </a:r>
          </a:p>
          <a:p>
            <a:r>
              <a:rPr lang="en-US"/>
              <a:t/>
            </a:r>
          </a:p>
          <a:p>
            <a:r>
              <a:rPr lang="en-US"/>
              <a:t>Smooth Frequency Roll-off: The frequency response of an RC Highpass Filter exhibits a gradual roll-off as frequencies move away from the cut-off frequency. This gradual attenuation helps avoid abrupt changes in signal characteristics, which can be desirable in some applications, such as audio systems, where sharp cutoffs might introduce audible artifacts.</a:t>
            </a:r>
          </a:p>
          <a:p>
            <a:r>
              <a:rPr lang="en-US"/>
              <a:t/>
            </a:r>
          </a:p>
          <a:p>
            <a:r>
              <a:rPr lang="en-US"/>
              <a:t>Low Power Consumption: Passive components, such as resistors and capacitors, used in RC Highpass Filters consume very little power. This is advantageous in battery-powered devices and low-power applications where energy efficiency is a concern.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Limited Selectivity: One of the main drawbacks of the RC Highpass Filter is its limited selectivity or sharpness of cutoff. As frequencies approach the cutoff frequency (fc), the attenuation of low-frequency signals is not abrupt but rather gradual. This means that some low-frequency components may still pass through at reduced amplitudes, which can be undesirable in applications requiring precise frequency separation.</a:t>
            </a:r>
          </a:p>
          <a:p>
            <a:r>
              <a:rPr lang="en-US"/>
              <a:t/>
            </a:r>
          </a:p>
          <a:p>
            <a:r>
              <a:rPr lang="en-US"/>
              <a:t>Phase Shift: The RC Highpass Filter introduces phase shift to the passing signals. At the cutoff frequency, the phase shift is approximately 45 degrees, and it continues to increase with higher frequencies. In applications where phase coherence is critical, such as in audio systems or communication devices, this phase shift can lead to undesirable effects like distortion or signal misalignment.</a:t>
            </a:r>
          </a:p>
          <a:p>
            <a:r>
              <a:rPr lang="en-US"/>
              <a:t/>
            </a:r>
          </a:p>
          <a:p>
            <a:r>
              <a:rPr lang="en-US"/>
              <a:t>Sensitivity to Component Tolerances: The performance of the RC Highpass Filter is sensitive to the tolerances of the resistor (R) and capacitor (C) values used. Small variations in component values can lead to deviations in the cutoff frequency and the filter's overall behavior. This sensitivity can make precise filter tuning challenging and may require careful component selection or additional calibration.</a:t>
            </a:r>
          </a:p>
          <a:p>
            <a:r>
              <a:rPr lang="en-US"/>
              <a:t/>
            </a:r>
          </a:p>
          <a:p>
            <a:r>
              <a:rPr lang="en-US"/>
              <a:t>Frequency Range Limitation: The RC Highpass Filter is best suited for low to moderate frequencies. It becomes less effective as the frequency range extends to very high frequencies due to the limitations of practical component values and inherent parasitic capacitances and inductances.</a:t>
            </a:r>
          </a:p>
          <a:p>
            <a:r>
              <a:rPr lang="en-US"/>
              <a:t/>
            </a:r>
          </a:p>
          <a:p>
            <a:r>
              <a:rPr lang="en-US"/>
              <a:t>Signal Attenuation: While the RC Highpass Filter effectively attenuates low-frequency signals, it may also attenuate some high-frequency components, depending on the specific application and filter design. This can lead to signal distortion or loss of information in certain cases.</a:t>
            </a:r>
          </a:p>
          <a:p>
            <a:r>
              <a:rPr lang="en-US"/>
              <a:t/>
            </a:r>
          </a:p>
          <a:p>
            <a:r>
              <a:rPr lang="en-US"/>
              <a:t>DC Blocking: In some applications, the RC Highpass Filter may inadvertently block DC (direct current) components, which can be problematic if DC information needs to be preserved in the signal.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Multiple-Stage Filters:</a:t>
            </a:r>
          </a:p>
          <a:p>
            <a:r>
              <a:rPr lang="en-US"/>
              <a:t>Multiple-stage RC Highpass Filters consist of two or more RC filter stages connected in series. Each stage introduces additional attenuation and phase shift, resulting in a steeper overall cutoff slope and improved selectivity. Multiple-stage filters are preferred when a sharper cutoff is required, and there's a need to attenuate low-frequency signals more effectively. They are often used in applications where precise frequency separation is critical, such as audio crossovers or signal analyzers.</a:t>
            </a:r>
          </a:p>
          <a:p>
            <a:r>
              <a:rPr lang="en-US"/>
              <a:t/>
            </a:r>
          </a:p>
          <a:p>
            <a:r>
              <a:rPr lang="en-US"/>
              <a:t>Active Highpass Filters:</a:t>
            </a:r>
          </a:p>
          <a:p>
            <a:r>
              <a:rPr lang="en-US"/>
              <a:t>Active Highpass Filters incorporate operational amplifiers (op-amps) into the filter design to provide amplification and better control over filter parameters. Op-amps can be used to overcome the limitations of passive RC filters, such as gain, impedance matching, and adjustable cutoff frequencies.</a:t>
            </a:r>
          </a:p>
          <a:p>
            <a:r>
              <a:rPr lang="en-US"/>
              <a:t>Active highpass filters are preferred when there's a need for gain, improved control over filter characteristics, or when the RC passive filter alone cannot meet the application's requirements. They are commonly used in active audio equalizers and precision signal processing.</a:t>
            </a:r>
          </a:p>
          <a:p>
            <a:r>
              <a:rPr lang="en-US"/>
              <a:t/>
            </a:r>
          </a:p>
          <a:p>
            <a:r>
              <a:rPr lang="en-US"/>
              <a:t>Customized Component Values: In some cases, the RC Highpass Filter's component values (resistor and capacitor) can be customized to achieve specific cutoff frequencies and impedance levels. This allows engineers to tailor the filter's performance to match the application's requirements precisely.</a:t>
            </a:r>
          </a:p>
          <a:p>
            <a:r>
              <a:rPr lang="en-US"/>
              <a:t>Customized component values are preferred when the standard RC filter formula doesn't yield the desired cutoff frequency or when impedance matching is crucial. This approach is often used in research and specialized applications where precise control over filter parameters is necessary.</a:t>
            </a:r>
          </a:p>
          <a:p>
            <a:r>
              <a:rPr lang="en-US"/>
              <a:t/>
            </a:r>
          </a:p>
          <a:p>
            <a:r>
              <a:rPr lang="en-US"/>
              <a:t>Switched-Capacitor Filters:</a:t>
            </a:r>
          </a:p>
          <a:p>
            <a:r>
              <a:rPr lang="en-US"/>
              <a:t>replace the continuous analog components with switched capacitors and digital control. These filters offer excellent flexibility in terms of adjustable cutoff frequencies, low component sensitivity, and reduced power consumption. Switched-capacitor filters are preferred when digital control and fine-tuning of the cutoff frequency are required. They find use in modern communication devices and integrated circuits for their programmability and versatility.</a:t>
            </a:r>
          </a:p>
          <a:p>
            <a:r>
              <a:rPr lang="en-US"/>
              <a:t/>
            </a:r>
          </a:p>
          <a:p>
            <a:r>
              <a:rPr lang="en-US"/>
              <a:t>Active-RC Filters:</a:t>
            </a:r>
          </a:p>
          <a:p>
            <a:r>
              <a:rPr lang="en-US"/>
              <a:t>Description: Active-RC filters combine the advantages of active filtering (using operational amplifiers) with the RC filter structure. These filters offer precise control over parameters, low output impedance, and the ability to create high-order filter responses. Active-RC filters are preferred when precise control, low output impedance, or high-order filter designs are needed. They are commonly used in instrumentation and audio processing applications.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3.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1.png" Type="http://schemas.openxmlformats.org/officeDocument/2006/relationships/image"/><Relationship Id="rId8" Target="../media/image24.png" Type="http://schemas.openxmlformats.org/officeDocument/2006/relationships/image"/><Relationship Id="rId9"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8BAED3"/>
        </a:solidFill>
      </p:bgPr>
    </p:bg>
    <p:spTree>
      <p:nvGrpSpPr>
        <p:cNvPr id="1" name=""/>
        <p:cNvGrpSpPr/>
        <p:nvPr/>
      </p:nvGrpSpPr>
      <p:grpSpPr>
        <a:xfrm>
          <a:off x="0" y="0"/>
          <a:ext cx="0" cy="0"/>
          <a:chOff x="0" y="0"/>
          <a:chExt cx="0" cy="0"/>
        </a:xfrm>
      </p:grpSpPr>
      <p:grpSp>
        <p:nvGrpSpPr>
          <p:cNvPr name="Group 2" id="2"/>
          <p:cNvGrpSpPr/>
          <p:nvPr/>
        </p:nvGrpSpPr>
        <p:grpSpPr>
          <a:xfrm rot="0">
            <a:off x="3775796" y="1661214"/>
            <a:ext cx="10736409" cy="4900210"/>
            <a:chOff x="0" y="0"/>
            <a:chExt cx="2827696" cy="1290590"/>
          </a:xfrm>
        </p:grpSpPr>
        <p:sp>
          <p:nvSpPr>
            <p:cNvPr name="Freeform 3" id="3"/>
            <p:cNvSpPr/>
            <p:nvPr/>
          </p:nvSpPr>
          <p:spPr>
            <a:xfrm flipH="false" flipV="false" rot="0">
              <a:off x="0" y="0"/>
              <a:ext cx="2827696" cy="1290590"/>
            </a:xfrm>
            <a:custGeom>
              <a:avLst/>
              <a:gdLst/>
              <a:ahLst/>
              <a:cxnLst/>
              <a:rect r="r" b="b" t="t" l="l"/>
              <a:pathLst>
                <a:path h="1290590" w="2827696">
                  <a:moveTo>
                    <a:pt x="18027" y="0"/>
                  </a:moveTo>
                  <a:lnTo>
                    <a:pt x="2809669" y="0"/>
                  </a:lnTo>
                  <a:cubicBezTo>
                    <a:pt x="2819625" y="0"/>
                    <a:pt x="2827696" y="8071"/>
                    <a:pt x="2827696" y="18027"/>
                  </a:cubicBezTo>
                  <a:lnTo>
                    <a:pt x="2827696" y="1272563"/>
                  </a:lnTo>
                  <a:cubicBezTo>
                    <a:pt x="2827696" y="1282519"/>
                    <a:pt x="2819625" y="1290590"/>
                    <a:pt x="2809669" y="1290590"/>
                  </a:cubicBezTo>
                  <a:lnTo>
                    <a:pt x="18027" y="1290590"/>
                  </a:lnTo>
                  <a:cubicBezTo>
                    <a:pt x="8071" y="1290590"/>
                    <a:pt x="0" y="1282519"/>
                    <a:pt x="0" y="1272563"/>
                  </a:cubicBezTo>
                  <a:lnTo>
                    <a:pt x="0" y="18027"/>
                  </a:lnTo>
                  <a:cubicBezTo>
                    <a:pt x="0" y="8071"/>
                    <a:pt x="8071" y="0"/>
                    <a:pt x="18027" y="0"/>
                  </a:cubicBezTo>
                  <a:close/>
                </a:path>
              </a:pathLst>
            </a:custGeom>
            <a:solidFill>
              <a:srgbClr val="FFFFFF"/>
            </a:solidFill>
            <a:ln cap="rnd">
              <a:noFill/>
              <a:prstDash val="solid"/>
              <a:round/>
            </a:ln>
          </p:spPr>
        </p:sp>
        <p:sp>
          <p:nvSpPr>
            <p:cNvPr name="TextBox 4" id="4"/>
            <p:cNvSpPr txBox="true"/>
            <p:nvPr/>
          </p:nvSpPr>
          <p:spPr>
            <a:xfrm>
              <a:off x="0" y="-257175"/>
              <a:ext cx="812800" cy="1069975"/>
            </a:xfrm>
            <a:prstGeom prst="rect">
              <a:avLst/>
            </a:prstGeom>
          </p:spPr>
          <p:txBody>
            <a:bodyPr anchor="ctr" rtlCol="false" tIns="254000" lIns="254000" bIns="254000" rIns="254000"/>
            <a:lstStyle/>
            <a:p>
              <a:pPr algn="ctr" marL="0" indent="0" lvl="0">
                <a:lnSpc>
                  <a:spcPts val="14849"/>
                </a:lnSpc>
                <a:spcBef>
                  <a:spcPct val="0"/>
                </a:spcBef>
              </a:pPr>
              <a:r>
                <a:rPr lang="en-US" sz="13499">
                  <a:solidFill>
                    <a:srgbClr val="000001"/>
                  </a:solidFill>
                  <a:latin typeface="Agrandir Narrow Ultra-Bold"/>
                </a:rPr>
                <a:t>RC Highpass Filter</a:t>
              </a:r>
            </a:p>
          </p:txBody>
        </p:sp>
      </p:grpSp>
      <p:grpSp>
        <p:nvGrpSpPr>
          <p:cNvPr name="Group 5" id="5"/>
          <p:cNvGrpSpPr/>
          <p:nvPr/>
        </p:nvGrpSpPr>
        <p:grpSpPr>
          <a:xfrm rot="0">
            <a:off x="4381500" y="6587915"/>
            <a:ext cx="9525000" cy="1551709"/>
            <a:chOff x="0" y="0"/>
            <a:chExt cx="2508642" cy="408681"/>
          </a:xfrm>
        </p:grpSpPr>
        <p:sp>
          <p:nvSpPr>
            <p:cNvPr name="Freeform 6" id="6"/>
            <p:cNvSpPr/>
            <p:nvPr/>
          </p:nvSpPr>
          <p:spPr>
            <a:xfrm flipH="false" flipV="false" rot="0">
              <a:off x="0" y="0"/>
              <a:ext cx="2508642" cy="408681"/>
            </a:xfrm>
            <a:custGeom>
              <a:avLst/>
              <a:gdLst/>
              <a:ahLst/>
              <a:cxnLst/>
              <a:rect r="r" b="b" t="t" l="l"/>
              <a:pathLst>
                <a:path h="408681" w="2508642">
                  <a:moveTo>
                    <a:pt x="20320" y="0"/>
                  </a:moveTo>
                  <a:lnTo>
                    <a:pt x="2488322" y="0"/>
                  </a:lnTo>
                  <a:cubicBezTo>
                    <a:pt x="2499545" y="0"/>
                    <a:pt x="2508642" y="9098"/>
                    <a:pt x="2508642" y="20320"/>
                  </a:cubicBezTo>
                  <a:lnTo>
                    <a:pt x="2508642" y="388361"/>
                  </a:lnTo>
                  <a:cubicBezTo>
                    <a:pt x="2508642" y="399583"/>
                    <a:pt x="2499545" y="408681"/>
                    <a:pt x="2488322" y="408681"/>
                  </a:cubicBezTo>
                  <a:lnTo>
                    <a:pt x="20320" y="408681"/>
                  </a:lnTo>
                  <a:cubicBezTo>
                    <a:pt x="14931" y="408681"/>
                    <a:pt x="9762" y="406540"/>
                    <a:pt x="5952" y="402729"/>
                  </a:cubicBezTo>
                  <a:cubicBezTo>
                    <a:pt x="2141" y="398918"/>
                    <a:pt x="0" y="393750"/>
                    <a:pt x="0" y="388361"/>
                  </a:cubicBezTo>
                  <a:lnTo>
                    <a:pt x="0" y="20320"/>
                  </a:lnTo>
                  <a:cubicBezTo>
                    <a:pt x="0" y="9098"/>
                    <a:pt x="9098" y="0"/>
                    <a:pt x="20320" y="0"/>
                  </a:cubicBezTo>
                  <a:close/>
                </a:path>
              </a:pathLst>
            </a:custGeom>
            <a:solidFill>
              <a:srgbClr val="F2C748"/>
            </a:solidFill>
            <a:ln cap="rnd">
              <a:noFill/>
              <a:prstDash val="solid"/>
              <a:round/>
            </a:ln>
          </p:spPr>
        </p:sp>
        <p:sp>
          <p:nvSpPr>
            <p:cNvPr name="TextBox 7" id="7"/>
            <p:cNvSpPr txBox="true"/>
            <p:nvPr/>
          </p:nvSpPr>
          <p:spPr>
            <a:xfrm>
              <a:off x="0" y="-9525"/>
              <a:ext cx="812800" cy="822325"/>
            </a:xfrm>
            <a:prstGeom prst="rect">
              <a:avLst/>
            </a:prstGeom>
          </p:spPr>
          <p:txBody>
            <a:bodyPr anchor="ctr" rtlCol="false" tIns="101600" lIns="101600" bIns="101600" rIns="101600"/>
            <a:lstStyle/>
            <a:p>
              <a:pPr algn="ctr" marL="0" indent="0" lvl="0">
                <a:lnSpc>
                  <a:spcPts val="4560"/>
                </a:lnSpc>
              </a:pPr>
              <a:r>
                <a:rPr lang="en-US" sz="3800">
                  <a:solidFill>
                    <a:srgbClr val="000001"/>
                  </a:solidFill>
                  <a:latin typeface="Inter Medium"/>
                </a:rPr>
                <a:t>Exploring the components of a RC Highpass Filter Circuit</a:t>
              </a:r>
            </a:p>
          </p:txBody>
        </p:sp>
      </p:grpSp>
      <p:sp>
        <p:nvSpPr>
          <p:cNvPr name="Freeform 8" id="8"/>
          <p:cNvSpPr/>
          <p:nvPr/>
        </p:nvSpPr>
        <p:spPr>
          <a:xfrm flipH="false" flipV="false" rot="2699999">
            <a:off x="2864022" y="4287195"/>
            <a:ext cx="1156273" cy="2899744"/>
          </a:xfrm>
          <a:custGeom>
            <a:avLst/>
            <a:gdLst/>
            <a:ahLst/>
            <a:cxnLst/>
            <a:rect r="r" b="b" t="t" l="l"/>
            <a:pathLst>
              <a:path h="2899744" w="1156273">
                <a:moveTo>
                  <a:pt x="0" y="0"/>
                </a:moveTo>
                <a:lnTo>
                  <a:pt x="1156273" y="0"/>
                </a:lnTo>
                <a:lnTo>
                  <a:pt x="1156273" y="2899744"/>
                </a:lnTo>
                <a:lnTo>
                  <a:pt x="0" y="2899744"/>
                </a:lnTo>
                <a:lnTo>
                  <a:pt x="0" y="0"/>
                </a:lnTo>
                <a:close/>
              </a:path>
            </a:pathLst>
          </a:custGeom>
          <a:blipFill>
            <a:blip r:embed="rId2"/>
            <a:stretch>
              <a:fillRect l="0" t="0" r="0" b="0"/>
            </a:stretch>
          </a:blipFill>
        </p:spPr>
      </p:sp>
      <p:sp>
        <p:nvSpPr>
          <p:cNvPr name="Freeform 9" id="9"/>
          <p:cNvSpPr/>
          <p:nvPr/>
        </p:nvSpPr>
        <p:spPr>
          <a:xfrm flipH="false" flipV="false" rot="-2118277">
            <a:off x="13544999" y="2785138"/>
            <a:ext cx="3325291" cy="4716725"/>
          </a:xfrm>
          <a:custGeom>
            <a:avLst/>
            <a:gdLst/>
            <a:ahLst/>
            <a:cxnLst/>
            <a:rect r="r" b="b" t="t" l="l"/>
            <a:pathLst>
              <a:path h="4716725" w="3325291">
                <a:moveTo>
                  <a:pt x="0" y="0"/>
                </a:moveTo>
                <a:lnTo>
                  <a:pt x="3325291" y="0"/>
                </a:lnTo>
                <a:lnTo>
                  <a:pt x="3325291" y="4716724"/>
                </a:lnTo>
                <a:lnTo>
                  <a:pt x="0" y="4716724"/>
                </a:lnTo>
                <a:lnTo>
                  <a:pt x="0" y="0"/>
                </a:lnTo>
                <a:close/>
              </a:path>
            </a:pathLst>
          </a:custGeom>
          <a:blipFill>
            <a:blip r:embed="rId3"/>
            <a:stretch>
              <a:fillRect l="0" t="0" r="0" b="0"/>
            </a:stretch>
          </a:blipFill>
        </p:spPr>
      </p:sp>
      <p:sp>
        <p:nvSpPr>
          <p:cNvPr name="Freeform 10" id="10"/>
          <p:cNvSpPr/>
          <p:nvPr/>
        </p:nvSpPr>
        <p:spPr>
          <a:xfrm flipH="false" flipV="false" rot="1855922">
            <a:off x="6710090" y="259835"/>
            <a:ext cx="5629820" cy="992256"/>
          </a:xfrm>
          <a:custGeom>
            <a:avLst/>
            <a:gdLst/>
            <a:ahLst/>
            <a:cxnLst/>
            <a:rect r="r" b="b" t="t" l="l"/>
            <a:pathLst>
              <a:path h="992256" w="5629820">
                <a:moveTo>
                  <a:pt x="0" y="0"/>
                </a:moveTo>
                <a:lnTo>
                  <a:pt x="5629820" y="0"/>
                </a:lnTo>
                <a:lnTo>
                  <a:pt x="5629820" y="992255"/>
                </a:lnTo>
                <a:lnTo>
                  <a:pt x="0" y="992255"/>
                </a:lnTo>
                <a:lnTo>
                  <a:pt x="0" y="0"/>
                </a:lnTo>
                <a:close/>
              </a:path>
            </a:pathLst>
          </a:custGeom>
          <a:blipFill>
            <a:blip r:embed="rId4"/>
            <a:stretch>
              <a:fillRect l="0" t="0" r="0" b="0"/>
            </a:stretch>
          </a:blipFill>
        </p:spPr>
      </p:sp>
      <p:sp>
        <p:nvSpPr>
          <p:cNvPr name="Freeform 11" id="11"/>
          <p:cNvSpPr/>
          <p:nvPr/>
        </p:nvSpPr>
        <p:spPr>
          <a:xfrm flipH="false" flipV="false" rot="8687491">
            <a:off x="13758590" y="9120021"/>
            <a:ext cx="5629820" cy="992256"/>
          </a:xfrm>
          <a:custGeom>
            <a:avLst/>
            <a:gdLst/>
            <a:ahLst/>
            <a:cxnLst/>
            <a:rect r="r" b="b" t="t" l="l"/>
            <a:pathLst>
              <a:path h="992256" w="5629820">
                <a:moveTo>
                  <a:pt x="0" y="0"/>
                </a:moveTo>
                <a:lnTo>
                  <a:pt x="5629820" y="0"/>
                </a:lnTo>
                <a:lnTo>
                  <a:pt x="5629820" y="992256"/>
                </a:lnTo>
                <a:lnTo>
                  <a:pt x="0" y="992256"/>
                </a:lnTo>
                <a:lnTo>
                  <a:pt x="0" y="0"/>
                </a:lnTo>
                <a:close/>
              </a:path>
            </a:pathLst>
          </a:custGeom>
          <a:blipFill>
            <a:blip r:embed="rId4"/>
            <a:stretch>
              <a:fillRect l="0" t="0" r="0" b="0"/>
            </a:stretch>
          </a:blipFill>
        </p:spPr>
      </p:sp>
      <p:sp>
        <p:nvSpPr>
          <p:cNvPr name="Freeform 12" id="12"/>
          <p:cNvSpPr/>
          <p:nvPr/>
        </p:nvSpPr>
        <p:spPr>
          <a:xfrm flipH="false" flipV="false" rot="-10800000">
            <a:off x="16420275" y="1181547"/>
            <a:ext cx="3014386" cy="1446905"/>
          </a:xfrm>
          <a:custGeom>
            <a:avLst/>
            <a:gdLst/>
            <a:ahLst/>
            <a:cxnLst/>
            <a:rect r="r" b="b" t="t" l="l"/>
            <a:pathLst>
              <a:path h="1446905" w="3014386">
                <a:moveTo>
                  <a:pt x="0" y="0"/>
                </a:moveTo>
                <a:lnTo>
                  <a:pt x="3014386" y="0"/>
                </a:lnTo>
                <a:lnTo>
                  <a:pt x="3014386" y="1446906"/>
                </a:lnTo>
                <a:lnTo>
                  <a:pt x="0" y="1446906"/>
                </a:lnTo>
                <a:lnTo>
                  <a:pt x="0" y="0"/>
                </a:lnTo>
                <a:close/>
              </a:path>
            </a:pathLst>
          </a:custGeom>
          <a:blipFill>
            <a:blip r:embed="rId5"/>
            <a:stretch>
              <a:fillRect l="0" t="0" r="0" b="0"/>
            </a:stretch>
          </a:blipFill>
        </p:spPr>
      </p:sp>
      <p:sp>
        <p:nvSpPr>
          <p:cNvPr name="Freeform 13" id="13"/>
          <p:cNvSpPr/>
          <p:nvPr/>
        </p:nvSpPr>
        <p:spPr>
          <a:xfrm flipH="false" flipV="false" rot="-2267321">
            <a:off x="1852039" y="10087371"/>
            <a:ext cx="7671380" cy="1387241"/>
          </a:xfrm>
          <a:custGeom>
            <a:avLst/>
            <a:gdLst/>
            <a:ahLst/>
            <a:cxnLst/>
            <a:rect r="r" b="b" t="t" l="l"/>
            <a:pathLst>
              <a:path h="1387241" w="7671380">
                <a:moveTo>
                  <a:pt x="0" y="0"/>
                </a:moveTo>
                <a:lnTo>
                  <a:pt x="7671381" y="0"/>
                </a:lnTo>
                <a:lnTo>
                  <a:pt x="7671381" y="1387241"/>
                </a:lnTo>
                <a:lnTo>
                  <a:pt x="0" y="1387241"/>
                </a:lnTo>
                <a:lnTo>
                  <a:pt x="0" y="0"/>
                </a:lnTo>
                <a:close/>
              </a:path>
            </a:pathLst>
          </a:custGeom>
          <a:blipFill>
            <a:blip r:embed="rId6"/>
            <a:stretch>
              <a:fillRect l="0" t="0" r="0" b="0"/>
            </a:stretch>
          </a:blipFill>
        </p:spPr>
      </p:sp>
      <p:sp>
        <p:nvSpPr>
          <p:cNvPr name="Freeform 14" id="14"/>
          <p:cNvSpPr/>
          <p:nvPr/>
        </p:nvSpPr>
        <p:spPr>
          <a:xfrm flipH="false" flipV="false" rot="-10800000">
            <a:off x="1451755" y="-424951"/>
            <a:ext cx="1559409" cy="4172331"/>
          </a:xfrm>
          <a:custGeom>
            <a:avLst/>
            <a:gdLst/>
            <a:ahLst/>
            <a:cxnLst/>
            <a:rect r="r" b="b" t="t" l="l"/>
            <a:pathLst>
              <a:path h="4172331" w="1559409">
                <a:moveTo>
                  <a:pt x="0" y="0"/>
                </a:moveTo>
                <a:lnTo>
                  <a:pt x="1559408" y="0"/>
                </a:lnTo>
                <a:lnTo>
                  <a:pt x="1559408" y="4172331"/>
                </a:lnTo>
                <a:lnTo>
                  <a:pt x="0" y="4172331"/>
                </a:lnTo>
                <a:lnTo>
                  <a:pt x="0" y="0"/>
                </a:lnTo>
                <a:close/>
              </a:path>
            </a:pathLst>
          </a:custGeom>
          <a:blipFill>
            <a:blip r:embed="rId7"/>
            <a:stretch>
              <a:fillRect l="0" t="0" r="0" b="0"/>
            </a:stretch>
          </a:blipFill>
        </p:spPr>
      </p:sp>
      <p:sp>
        <p:nvSpPr>
          <p:cNvPr name="Freeform 15" id="15"/>
          <p:cNvSpPr/>
          <p:nvPr/>
        </p:nvSpPr>
        <p:spPr>
          <a:xfrm flipH="false" flipV="false" rot="-9483364">
            <a:off x="-2171089" y="6135558"/>
            <a:ext cx="5851051" cy="2793877"/>
          </a:xfrm>
          <a:custGeom>
            <a:avLst/>
            <a:gdLst/>
            <a:ahLst/>
            <a:cxnLst/>
            <a:rect r="r" b="b" t="t" l="l"/>
            <a:pathLst>
              <a:path h="2793877" w="5851051">
                <a:moveTo>
                  <a:pt x="0" y="0"/>
                </a:moveTo>
                <a:lnTo>
                  <a:pt x="5851051" y="0"/>
                </a:lnTo>
                <a:lnTo>
                  <a:pt x="5851051" y="2793877"/>
                </a:lnTo>
                <a:lnTo>
                  <a:pt x="0" y="2793877"/>
                </a:lnTo>
                <a:lnTo>
                  <a:pt x="0" y="0"/>
                </a:lnTo>
                <a:close/>
              </a:path>
            </a:pathLst>
          </a:custGeom>
          <a:blipFill>
            <a:blip r:embed="rId8"/>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C748"/>
        </a:solidFill>
      </p:bgPr>
    </p:bg>
    <p:spTree>
      <p:nvGrpSpPr>
        <p:cNvPr id="1" name=""/>
        <p:cNvGrpSpPr/>
        <p:nvPr/>
      </p:nvGrpSpPr>
      <p:grpSpPr>
        <a:xfrm>
          <a:off x="0" y="0"/>
          <a:ext cx="0" cy="0"/>
          <a:chOff x="0" y="0"/>
          <a:chExt cx="0" cy="0"/>
        </a:xfrm>
      </p:grpSpPr>
      <p:grpSp>
        <p:nvGrpSpPr>
          <p:cNvPr name="Group 2" id="2"/>
          <p:cNvGrpSpPr/>
          <p:nvPr/>
        </p:nvGrpSpPr>
        <p:grpSpPr>
          <a:xfrm rot="0">
            <a:off x="10401300" y="5735551"/>
            <a:ext cx="6858000" cy="3522749"/>
            <a:chOff x="0" y="0"/>
            <a:chExt cx="1806222" cy="927802"/>
          </a:xfrm>
        </p:grpSpPr>
        <p:sp>
          <p:nvSpPr>
            <p:cNvPr name="Freeform 3" id="3"/>
            <p:cNvSpPr/>
            <p:nvPr/>
          </p:nvSpPr>
          <p:spPr>
            <a:xfrm flipH="false" flipV="false" rot="0">
              <a:off x="0" y="0"/>
              <a:ext cx="1806222" cy="927802"/>
            </a:xfrm>
            <a:custGeom>
              <a:avLst/>
              <a:gdLst/>
              <a:ahLst/>
              <a:cxnLst/>
              <a:rect r="r" b="b" t="t" l="l"/>
              <a:pathLst>
                <a:path h="927802" w="1806222">
                  <a:moveTo>
                    <a:pt x="28222" y="0"/>
                  </a:moveTo>
                  <a:lnTo>
                    <a:pt x="1778000" y="0"/>
                  </a:lnTo>
                  <a:cubicBezTo>
                    <a:pt x="1793587" y="0"/>
                    <a:pt x="1806222" y="12636"/>
                    <a:pt x="1806222" y="28222"/>
                  </a:cubicBezTo>
                  <a:lnTo>
                    <a:pt x="1806222" y="899580"/>
                  </a:lnTo>
                  <a:cubicBezTo>
                    <a:pt x="1806222" y="907065"/>
                    <a:pt x="1803249" y="914244"/>
                    <a:pt x="1797956" y="919536"/>
                  </a:cubicBezTo>
                  <a:cubicBezTo>
                    <a:pt x="1792663" y="924829"/>
                    <a:pt x="1785485" y="927802"/>
                    <a:pt x="1778000" y="927802"/>
                  </a:cubicBezTo>
                  <a:lnTo>
                    <a:pt x="28222" y="927802"/>
                  </a:lnTo>
                  <a:cubicBezTo>
                    <a:pt x="20737" y="927802"/>
                    <a:pt x="13559" y="924829"/>
                    <a:pt x="8266" y="919536"/>
                  </a:cubicBezTo>
                  <a:cubicBezTo>
                    <a:pt x="2973" y="914244"/>
                    <a:pt x="0" y="907065"/>
                    <a:pt x="0" y="899580"/>
                  </a:cubicBezTo>
                  <a:lnTo>
                    <a:pt x="0" y="28222"/>
                  </a:lnTo>
                  <a:cubicBezTo>
                    <a:pt x="0" y="20737"/>
                    <a:pt x="2973" y="13559"/>
                    <a:pt x="8266" y="8266"/>
                  </a:cubicBezTo>
                  <a:cubicBezTo>
                    <a:pt x="13559" y="2973"/>
                    <a:pt x="20737" y="0"/>
                    <a:pt x="28222" y="0"/>
                  </a:cubicBezTo>
                  <a:close/>
                </a:path>
              </a:pathLst>
            </a:custGeom>
            <a:solidFill>
              <a:srgbClr val="FFFFFF"/>
            </a:solidFill>
            <a:ln cap="rnd">
              <a:noFill/>
              <a:prstDash val="solid"/>
              <a:round/>
            </a:ln>
          </p:spPr>
        </p:sp>
        <p:sp>
          <p:nvSpPr>
            <p:cNvPr name="TextBox 4" id="4"/>
            <p:cNvSpPr txBox="true"/>
            <p:nvPr/>
          </p:nvSpPr>
          <p:spPr>
            <a:xfrm>
              <a:off x="0" y="-47625"/>
              <a:ext cx="812800" cy="860425"/>
            </a:xfrm>
            <a:prstGeom prst="rect">
              <a:avLst/>
            </a:prstGeom>
          </p:spPr>
          <p:txBody>
            <a:bodyPr anchor="ctr" rtlCol="false" tIns="152400" lIns="152400" bIns="152400" rIns="152400"/>
            <a:lstStyle/>
            <a:p>
              <a:pPr algn="ctr">
                <a:lnSpc>
                  <a:spcPts val="4940"/>
                </a:lnSpc>
              </a:pPr>
              <a:r>
                <a:rPr lang="en-US" sz="3800">
                  <a:solidFill>
                    <a:srgbClr val="000001"/>
                  </a:solidFill>
                  <a:latin typeface="Inter"/>
                </a:rPr>
                <a:t>Resistor (R)</a:t>
              </a:r>
            </a:p>
            <a:p>
              <a:pPr algn="ctr">
                <a:lnSpc>
                  <a:spcPts val="4940"/>
                </a:lnSpc>
              </a:pPr>
              <a:r>
                <a:rPr lang="en-US" sz="3800">
                  <a:solidFill>
                    <a:srgbClr val="000001"/>
                  </a:solidFill>
                  <a:latin typeface="Inter"/>
                </a:rPr>
                <a:t>Compositor (C)</a:t>
              </a:r>
            </a:p>
            <a:p>
              <a:pPr algn="ctr">
                <a:lnSpc>
                  <a:spcPts val="4940"/>
                </a:lnSpc>
              </a:pPr>
              <a:r>
                <a:rPr lang="en-US" sz="3800">
                  <a:solidFill>
                    <a:srgbClr val="000001"/>
                  </a:solidFill>
                  <a:latin typeface="Inter"/>
                </a:rPr>
                <a:t>Input Signal (IN)</a:t>
              </a:r>
            </a:p>
            <a:p>
              <a:pPr algn="ctr">
                <a:lnSpc>
                  <a:spcPts val="4940"/>
                </a:lnSpc>
              </a:pPr>
              <a:r>
                <a:rPr lang="en-US" sz="3800">
                  <a:solidFill>
                    <a:srgbClr val="000001"/>
                  </a:solidFill>
                  <a:latin typeface="Inter"/>
                </a:rPr>
                <a:t>Output Load (Out)</a:t>
              </a:r>
            </a:p>
            <a:p>
              <a:pPr algn="ctr" marL="0" indent="0" lvl="0">
                <a:lnSpc>
                  <a:spcPts val="4940"/>
                </a:lnSpc>
              </a:pPr>
              <a:r>
                <a:rPr lang="en-US" sz="3800">
                  <a:solidFill>
                    <a:srgbClr val="000001"/>
                  </a:solidFill>
                  <a:latin typeface="Inter"/>
                </a:rPr>
                <a:t>Power Supply (GND)</a:t>
              </a:r>
            </a:p>
          </p:txBody>
        </p:sp>
      </p:grpSp>
      <p:grpSp>
        <p:nvGrpSpPr>
          <p:cNvPr name="Group 5" id="5"/>
          <p:cNvGrpSpPr/>
          <p:nvPr/>
        </p:nvGrpSpPr>
        <p:grpSpPr>
          <a:xfrm rot="0">
            <a:off x="1028700" y="2609831"/>
            <a:ext cx="6858000" cy="6648469"/>
            <a:chOff x="0" y="0"/>
            <a:chExt cx="9144000" cy="8864626"/>
          </a:xfrm>
        </p:grpSpPr>
        <p:grpSp>
          <p:nvGrpSpPr>
            <p:cNvPr name="Group 6" id="6"/>
            <p:cNvGrpSpPr/>
            <p:nvPr/>
          </p:nvGrpSpPr>
          <p:grpSpPr>
            <a:xfrm rot="0">
              <a:off x="0" y="0"/>
              <a:ext cx="9144000" cy="8864626"/>
              <a:chOff x="0" y="0"/>
              <a:chExt cx="1806222" cy="1751037"/>
            </a:xfrm>
          </p:grpSpPr>
          <p:sp>
            <p:nvSpPr>
              <p:cNvPr name="Freeform 7" id="7"/>
              <p:cNvSpPr/>
              <p:nvPr/>
            </p:nvSpPr>
            <p:spPr>
              <a:xfrm flipH="false" flipV="false" rot="0">
                <a:off x="0" y="0"/>
                <a:ext cx="1806222" cy="1751037"/>
              </a:xfrm>
              <a:custGeom>
                <a:avLst/>
                <a:gdLst/>
                <a:ahLst/>
                <a:cxnLst/>
                <a:rect r="r" b="b" t="t" l="l"/>
                <a:pathLst>
                  <a:path h="1751037" w="1806222">
                    <a:moveTo>
                      <a:pt x="28222" y="0"/>
                    </a:moveTo>
                    <a:lnTo>
                      <a:pt x="1778000" y="0"/>
                    </a:lnTo>
                    <a:cubicBezTo>
                      <a:pt x="1793587" y="0"/>
                      <a:pt x="1806222" y="12636"/>
                      <a:pt x="1806222" y="28222"/>
                    </a:cubicBezTo>
                    <a:lnTo>
                      <a:pt x="1806222" y="1722815"/>
                    </a:lnTo>
                    <a:cubicBezTo>
                      <a:pt x="1806222" y="1730300"/>
                      <a:pt x="1803249" y="1737478"/>
                      <a:pt x="1797956" y="1742771"/>
                    </a:cubicBezTo>
                    <a:cubicBezTo>
                      <a:pt x="1792663" y="1748064"/>
                      <a:pt x="1785485" y="1751037"/>
                      <a:pt x="1778000" y="1751037"/>
                    </a:cubicBezTo>
                    <a:lnTo>
                      <a:pt x="28222" y="1751037"/>
                    </a:lnTo>
                    <a:cubicBezTo>
                      <a:pt x="20737" y="1751037"/>
                      <a:pt x="13559" y="1748064"/>
                      <a:pt x="8266" y="1742771"/>
                    </a:cubicBezTo>
                    <a:cubicBezTo>
                      <a:pt x="2973" y="1737478"/>
                      <a:pt x="0" y="1730300"/>
                      <a:pt x="0" y="1722815"/>
                    </a:cubicBezTo>
                    <a:lnTo>
                      <a:pt x="0" y="28222"/>
                    </a:lnTo>
                    <a:cubicBezTo>
                      <a:pt x="0" y="20737"/>
                      <a:pt x="2973" y="13559"/>
                      <a:pt x="8266" y="8266"/>
                    </a:cubicBezTo>
                    <a:cubicBezTo>
                      <a:pt x="13559" y="2973"/>
                      <a:pt x="20737" y="0"/>
                      <a:pt x="28222" y="0"/>
                    </a:cubicBezTo>
                    <a:close/>
                  </a:path>
                </a:pathLst>
              </a:custGeom>
              <a:solidFill>
                <a:srgbClr val="FFFFFF"/>
              </a:solidFill>
              <a:ln cap="rnd">
                <a:noFill/>
                <a:prstDash val="solid"/>
                <a:round/>
              </a:ln>
            </p:spPr>
          </p:sp>
          <p:sp>
            <p:nvSpPr>
              <p:cNvPr name="TextBox 8" id="8"/>
              <p:cNvSpPr txBox="true"/>
              <p:nvPr/>
            </p:nvSpPr>
            <p:spPr>
              <a:xfrm>
                <a:off x="0" y="-47625"/>
                <a:ext cx="812800" cy="860425"/>
              </a:xfrm>
              <a:prstGeom prst="rect">
                <a:avLst/>
              </a:prstGeom>
            </p:spPr>
            <p:txBody>
              <a:bodyPr anchor="ctr" rtlCol="false" tIns="152400" lIns="152400" bIns="152400" rIns="152400"/>
              <a:lstStyle/>
              <a:p>
                <a:pPr algn="ctr" marL="0" indent="0" lvl="0">
                  <a:lnSpc>
                    <a:spcPts val="4940"/>
                  </a:lnSpc>
                </a:pPr>
              </a:p>
            </p:txBody>
          </p:sp>
        </p:grpSp>
        <p:sp>
          <p:nvSpPr>
            <p:cNvPr name="Freeform 9" id="9"/>
            <p:cNvSpPr/>
            <p:nvPr/>
          </p:nvSpPr>
          <p:spPr>
            <a:xfrm flipH="false" flipV="false" rot="0">
              <a:off x="693040" y="578670"/>
              <a:ext cx="7757920" cy="7932708"/>
            </a:xfrm>
            <a:custGeom>
              <a:avLst/>
              <a:gdLst/>
              <a:ahLst/>
              <a:cxnLst/>
              <a:rect r="r" b="b" t="t" l="l"/>
              <a:pathLst>
                <a:path h="7932708" w="7757920">
                  <a:moveTo>
                    <a:pt x="0" y="0"/>
                  </a:moveTo>
                  <a:lnTo>
                    <a:pt x="7757920" y="0"/>
                  </a:lnTo>
                  <a:lnTo>
                    <a:pt x="7757920" y="7932708"/>
                  </a:lnTo>
                  <a:lnTo>
                    <a:pt x="0" y="7932708"/>
                  </a:lnTo>
                  <a:lnTo>
                    <a:pt x="0" y="0"/>
                  </a:lnTo>
                  <a:close/>
                </a:path>
              </a:pathLst>
            </a:custGeom>
            <a:blipFill>
              <a:blip r:embed="rId2"/>
              <a:stretch>
                <a:fillRect l="0" t="0" r="0" b="0"/>
              </a:stretch>
            </a:blipFill>
          </p:spPr>
        </p:sp>
      </p:grpSp>
      <p:sp>
        <p:nvSpPr>
          <p:cNvPr name="TextBox 10" id="10"/>
          <p:cNvSpPr txBox="true"/>
          <p:nvPr/>
        </p:nvSpPr>
        <p:spPr>
          <a:xfrm rot="0">
            <a:off x="4000500" y="904875"/>
            <a:ext cx="10287000" cy="1184275"/>
          </a:xfrm>
          <a:prstGeom prst="rect">
            <a:avLst/>
          </a:prstGeom>
        </p:spPr>
        <p:txBody>
          <a:bodyPr anchor="t" rtlCol="false" tIns="0" lIns="0" bIns="0" rIns="0">
            <a:spAutoFit/>
          </a:bodyPr>
          <a:lstStyle/>
          <a:p>
            <a:pPr algn="ctr">
              <a:lnSpc>
                <a:spcPts val="7699"/>
              </a:lnSpc>
            </a:pPr>
            <a:r>
              <a:rPr lang="en-US" sz="6999">
                <a:solidFill>
                  <a:srgbClr val="000001"/>
                </a:solidFill>
                <a:latin typeface="Agrandir Narrow Ultra-Bold"/>
              </a:rPr>
              <a:t>RC HIGHPASS FILTER</a:t>
            </a:r>
          </a:p>
        </p:txBody>
      </p:sp>
      <p:grpSp>
        <p:nvGrpSpPr>
          <p:cNvPr name="Group 11" id="11"/>
          <p:cNvGrpSpPr/>
          <p:nvPr/>
        </p:nvGrpSpPr>
        <p:grpSpPr>
          <a:xfrm rot="0">
            <a:off x="10401300" y="2609831"/>
            <a:ext cx="6858000" cy="1905000"/>
            <a:chOff x="0" y="0"/>
            <a:chExt cx="1806222" cy="501728"/>
          </a:xfrm>
        </p:grpSpPr>
        <p:sp>
          <p:nvSpPr>
            <p:cNvPr name="Freeform 12" id="12"/>
            <p:cNvSpPr/>
            <p:nvPr/>
          </p:nvSpPr>
          <p:spPr>
            <a:xfrm flipH="false" flipV="false" rot="0">
              <a:off x="0" y="0"/>
              <a:ext cx="1806222" cy="501728"/>
            </a:xfrm>
            <a:custGeom>
              <a:avLst/>
              <a:gdLst/>
              <a:ahLst/>
              <a:cxnLst/>
              <a:rect r="r" b="b" t="t" l="l"/>
              <a:pathLst>
                <a:path h="501728" w="1806222">
                  <a:moveTo>
                    <a:pt x="28222" y="0"/>
                  </a:moveTo>
                  <a:lnTo>
                    <a:pt x="1778000" y="0"/>
                  </a:lnTo>
                  <a:cubicBezTo>
                    <a:pt x="1793587" y="0"/>
                    <a:pt x="1806222" y="12636"/>
                    <a:pt x="1806222" y="28222"/>
                  </a:cubicBezTo>
                  <a:lnTo>
                    <a:pt x="1806222" y="473506"/>
                  </a:lnTo>
                  <a:cubicBezTo>
                    <a:pt x="1806222" y="480991"/>
                    <a:pt x="1803249" y="488170"/>
                    <a:pt x="1797956" y="493462"/>
                  </a:cubicBezTo>
                  <a:cubicBezTo>
                    <a:pt x="1792663" y="498755"/>
                    <a:pt x="1785485" y="501728"/>
                    <a:pt x="1778000" y="501728"/>
                  </a:cubicBezTo>
                  <a:lnTo>
                    <a:pt x="28222" y="501728"/>
                  </a:lnTo>
                  <a:cubicBezTo>
                    <a:pt x="20737" y="501728"/>
                    <a:pt x="13559" y="498755"/>
                    <a:pt x="8266" y="493462"/>
                  </a:cubicBezTo>
                  <a:cubicBezTo>
                    <a:pt x="2973" y="488170"/>
                    <a:pt x="0" y="480991"/>
                    <a:pt x="0" y="473506"/>
                  </a:cubicBezTo>
                  <a:lnTo>
                    <a:pt x="0" y="28222"/>
                  </a:lnTo>
                  <a:cubicBezTo>
                    <a:pt x="0" y="20737"/>
                    <a:pt x="2973" y="13559"/>
                    <a:pt x="8266" y="8266"/>
                  </a:cubicBezTo>
                  <a:cubicBezTo>
                    <a:pt x="13559" y="2973"/>
                    <a:pt x="20737" y="0"/>
                    <a:pt x="28222" y="0"/>
                  </a:cubicBezTo>
                  <a:close/>
                </a:path>
              </a:pathLst>
            </a:custGeom>
            <a:solidFill>
              <a:srgbClr val="FFFFFF"/>
            </a:solidFill>
            <a:ln cap="rnd">
              <a:noFill/>
              <a:prstDash val="solid"/>
              <a:round/>
            </a:ln>
          </p:spPr>
        </p:sp>
        <p:sp>
          <p:nvSpPr>
            <p:cNvPr name="TextBox 13" id="13"/>
            <p:cNvSpPr txBox="true"/>
            <p:nvPr/>
          </p:nvSpPr>
          <p:spPr>
            <a:xfrm>
              <a:off x="0" y="-47625"/>
              <a:ext cx="812800" cy="860425"/>
            </a:xfrm>
            <a:prstGeom prst="rect">
              <a:avLst/>
            </a:prstGeom>
          </p:spPr>
          <p:txBody>
            <a:bodyPr anchor="ctr" rtlCol="false" tIns="152400" lIns="152400" bIns="152400" rIns="152400"/>
            <a:lstStyle/>
            <a:p>
              <a:pPr algn="ctr" marL="0" indent="0" lvl="0">
                <a:lnSpc>
                  <a:spcPts val="4940"/>
                </a:lnSpc>
              </a:pPr>
              <a:r>
                <a:rPr lang="en-US" sz="3800">
                  <a:solidFill>
                    <a:srgbClr val="000001"/>
                  </a:solidFill>
                  <a:latin typeface="Inter"/>
                </a:rPr>
                <a:t>Required Components:</a:t>
              </a:r>
            </a:p>
          </p:txBody>
        </p:sp>
      </p:gr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8BAED3"/>
        </a:solidFill>
      </p:bgPr>
    </p:bg>
    <p:spTree>
      <p:nvGrpSpPr>
        <p:cNvPr id="1" name=""/>
        <p:cNvGrpSpPr/>
        <p:nvPr/>
      </p:nvGrpSpPr>
      <p:grpSpPr>
        <a:xfrm>
          <a:off x="0" y="0"/>
          <a:ext cx="0" cy="0"/>
          <a:chOff x="0" y="0"/>
          <a:chExt cx="0" cy="0"/>
        </a:xfrm>
      </p:grpSpPr>
      <p:grpSp>
        <p:nvGrpSpPr>
          <p:cNvPr name="Group 2" id="2"/>
          <p:cNvGrpSpPr/>
          <p:nvPr/>
        </p:nvGrpSpPr>
        <p:grpSpPr>
          <a:xfrm rot="0">
            <a:off x="-190500" y="5143500"/>
            <a:ext cx="18669000" cy="5334000"/>
            <a:chOff x="0" y="0"/>
            <a:chExt cx="4741333" cy="1354667"/>
          </a:xfrm>
        </p:grpSpPr>
        <p:sp>
          <p:nvSpPr>
            <p:cNvPr name="Freeform 3" id="3"/>
            <p:cNvSpPr/>
            <p:nvPr/>
          </p:nvSpPr>
          <p:spPr>
            <a:xfrm flipH="false" flipV="false" rot="0">
              <a:off x="0" y="0"/>
              <a:ext cx="4741333" cy="1354667"/>
            </a:xfrm>
            <a:custGeom>
              <a:avLst/>
              <a:gdLst/>
              <a:ahLst/>
              <a:cxnLst/>
              <a:rect r="r" b="b" t="t" l="l"/>
              <a:pathLst>
                <a:path h="1354667" w="4741333">
                  <a:moveTo>
                    <a:pt x="0" y="0"/>
                  </a:moveTo>
                  <a:lnTo>
                    <a:pt x="4741333" y="0"/>
                  </a:lnTo>
                  <a:lnTo>
                    <a:pt x="4741333" y="1354667"/>
                  </a:lnTo>
                  <a:lnTo>
                    <a:pt x="0" y="1354667"/>
                  </a:lnTo>
                  <a:close/>
                </a:path>
              </a:pathLst>
            </a:custGeom>
            <a:solidFill>
              <a:srgbClr val="C6A33C"/>
            </a:solidFill>
            <a:ln cap="sq">
              <a:noFill/>
              <a:prstDash val="solid"/>
              <a:miter/>
            </a:ln>
          </p:spPr>
        </p:sp>
        <p:sp>
          <p:nvSpPr>
            <p:cNvPr name="TextBox 4" id="4"/>
            <p:cNvSpPr txBox="true"/>
            <p:nvPr/>
          </p:nvSpPr>
          <p:spPr>
            <a:xfrm>
              <a:off x="0" y="38100"/>
              <a:ext cx="812800" cy="774700"/>
            </a:xfrm>
            <a:prstGeom prst="rect">
              <a:avLst/>
            </a:prstGeom>
          </p:spPr>
          <p:txBody>
            <a:bodyPr anchor="ctr" rtlCol="false" tIns="50800" lIns="50800" bIns="50800" rIns="50800"/>
            <a:lstStyle/>
            <a:p>
              <a:pPr algn="ctr" marL="0" indent="0" lvl="0">
                <a:lnSpc>
                  <a:spcPts val="2694"/>
                </a:lnSpc>
                <a:spcBef>
                  <a:spcPct val="0"/>
                </a:spcBef>
              </a:pPr>
            </a:p>
          </p:txBody>
        </p:sp>
      </p:grpSp>
      <p:grpSp>
        <p:nvGrpSpPr>
          <p:cNvPr name="Group 5" id="5"/>
          <p:cNvGrpSpPr/>
          <p:nvPr/>
        </p:nvGrpSpPr>
        <p:grpSpPr>
          <a:xfrm rot="0">
            <a:off x="1143000" y="2952750"/>
            <a:ext cx="7620000" cy="6572250"/>
            <a:chOff x="0" y="0"/>
            <a:chExt cx="2006914" cy="1730963"/>
          </a:xfrm>
        </p:grpSpPr>
        <p:sp>
          <p:nvSpPr>
            <p:cNvPr name="Freeform 6" id="6"/>
            <p:cNvSpPr/>
            <p:nvPr/>
          </p:nvSpPr>
          <p:spPr>
            <a:xfrm flipH="false" flipV="false" rot="0">
              <a:off x="0" y="0"/>
              <a:ext cx="2006914" cy="1730963"/>
            </a:xfrm>
            <a:custGeom>
              <a:avLst/>
              <a:gdLst/>
              <a:ahLst/>
              <a:cxnLst/>
              <a:rect r="r" b="b" t="t" l="l"/>
              <a:pathLst>
                <a:path h="1730963" w="2006914">
                  <a:moveTo>
                    <a:pt x="30480" y="0"/>
                  </a:moveTo>
                  <a:lnTo>
                    <a:pt x="1976434" y="0"/>
                  </a:lnTo>
                  <a:cubicBezTo>
                    <a:pt x="1993267" y="0"/>
                    <a:pt x="2006914" y="13646"/>
                    <a:pt x="2006914" y="30480"/>
                  </a:cubicBezTo>
                  <a:lnTo>
                    <a:pt x="2006914" y="1700483"/>
                  </a:lnTo>
                  <a:cubicBezTo>
                    <a:pt x="2006914" y="1708567"/>
                    <a:pt x="2003702" y="1716319"/>
                    <a:pt x="1997986" y="1722036"/>
                  </a:cubicBezTo>
                  <a:cubicBezTo>
                    <a:pt x="1992270" y="1727752"/>
                    <a:pt x="1984517" y="1730963"/>
                    <a:pt x="1976434" y="1730963"/>
                  </a:cubicBezTo>
                  <a:lnTo>
                    <a:pt x="30480" y="1730963"/>
                  </a:lnTo>
                  <a:cubicBezTo>
                    <a:pt x="13646" y="1730963"/>
                    <a:pt x="0" y="1717317"/>
                    <a:pt x="0" y="1700483"/>
                  </a:cubicBezTo>
                  <a:lnTo>
                    <a:pt x="0" y="30480"/>
                  </a:lnTo>
                  <a:cubicBezTo>
                    <a:pt x="0" y="13646"/>
                    <a:pt x="13646" y="0"/>
                    <a:pt x="30480" y="0"/>
                  </a:cubicBezTo>
                  <a:close/>
                </a:path>
              </a:pathLst>
            </a:custGeom>
            <a:solidFill>
              <a:srgbClr val="FFFFFF"/>
            </a:solidFill>
          </p:spPr>
        </p:sp>
        <p:sp>
          <p:nvSpPr>
            <p:cNvPr name="TextBox 7" id="7"/>
            <p:cNvSpPr txBox="true"/>
            <p:nvPr/>
          </p:nvSpPr>
          <p:spPr>
            <a:xfrm>
              <a:off x="0" y="38100"/>
              <a:ext cx="812800" cy="774700"/>
            </a:xfrm>
            <a:prstGeom prst="rect">
              <a:avLst/>
            </a:prstGeom>
          </p:spPr>
          <p:txBody>
            <a:bodyPr anchor="ctr" rtlCol="false" tIns="50800" lIns="50800" bIns="50800" rIns="50800"/>
            <a:lstStyle/>
            <a:p>
              <a:pPr algn="ctr">
                <a:lnSpc>
                  <a:spcPts val="2694"/>
                </a:lnSpc>
              </a:pPr>
            </a:p>
          </p:txBody>
        </p:sp>
      </p:grpSp>
      <p:grpSp>
        <p:nvGrpSpPr>
          <p:cNvPr name="Group 8" id="8"/>
          <p:cNvGrpSpPr/>
          <p:nvPr/>
        </p:nvGrpSpPr>
        <p:grpSpPr>
          <a:xfrm rot="0">
            <a:off x="9525000" y="2952750"/>
            <a:ext cx="7620000" cy="6572250"/>
            <a:chOff x="0" y="0"/>
            <a:chExt cx="2006914" cy="1730963"/>
          </a:xfrm>
        </p:grpSpPr>
        <p:sp>
          <p:nvSpPr>
            <p:cNvPr name="Freeform 9" id="9"/>
            <p:cNvSpPr/>
            <p:nvPr/>
          </p:nvSpPr>
          <p:spPr>
            <a:xfrm flipH="false" flipV="false" rot="0">
              <a:off x="0" y="0"/>
              <a:ext cx="2006914" cy="1730963"/>
            </a:xfrm>
            <a:custGeom>
              <a:avLst/>
              <a:gdLst/>
              <a:ahLst/>
              <a:cxnLst/>
              <a:rect r="r" b="b" t="t" l="l"/>
              <a:pathLst>
                <a:path h="1730963" w="2006914">
                  <a:moveTo>
                    <a:pt x="30480" y="0"/>
                  </a:moveTo>
                  <a:lnTo>
                    <a:pt x="1976434" y="0"/>
                  </a:lnTo>
                  <a:cubicBezTo>
                    <a:pt x="1993267" y="0"/>
                    <a:pt x="2006914" y="13646"/>
                    <a:pt x="2006914" y="30480"/>
                  </a:cubicBezTo>
                  <a:lnTo>
                    <a:pt x="2006914" y="1700483"/>
                  </a:lnTo>
                  <a:cubicBezTo>
                    <a:pt x="2006914" y="1708567"/>
                    <a:pt x="2003702" y="1716319"/>
                    <a:pt x="1997986" y="1722036"/>
                  </a:cubicBezTo>
                  <a:cubicBezTo>
                    <a:pt x="1992270" y="1727752"/>
                    <a:pt x="1984517" y="1730963"/>
                    <a:pt x="1976434" y="1730963"/>
                  </a:cubicBezTo>
                  <a:lnTo>
                    <a:pt x="30480" y="1730963"/>
                  </a:lnTo>
                  <a:cubicBezTo>
                    <a:pt x="13646" y="1730963"/>
                    <a:pt x="0" y="1717317"/>
                    <a:pt x="0" y="1700483"/>
                  </a:cubicBezTo>
                  <a:lnTo>
                    <a:pt x="0" y="30480"/>
                  </a:lnTo>
                  <a:cubicBezTo>
                    <a:pt x="0" y="13646"/>
                    <a:pt x="13646" y="0"/>
                    <a:pt x="30480" y="0"/>
                  </a:cubicBezTo>
                  <a:close/>
                </a:path>
              </a:pathLst>
            </a:custGeom>
            <a:solidFill>
              <a:srgbClr val="FFFFFF"/>
            </a:solidFill>
          </p:spPr>
        </p:sp>
        <p:sp>
          <p:nvSpPr>
            <p:cNvPr name="TextBox 10" id="10"/>
            <p:cNvSpPr txBox="true"/>
            <p:nvPr/>
          </p:nvSpPr>
          <p:spPr>
            <a:xfrm>
              <a:off x="0" y="38100"/>
              <a:ext cx="812800" cy="774700"/>
            </a:xfrm>
            <a:prstGeom prst="rect">
              <a:avLst/>
            </a:prstGeom>
          </p:spPr>
          <p:txBody>
            <a:bodyPr anchor="ctr" rtlCol="false" tIns="50800" lIns="50800" bIns="50800" rIns="50800"/>
            <a:lstStyle/>
            <a:p>
              <a:pPr algn="ctr">
                <a:lnSpc>
                  <a:spcPts val="2694"/>
                </a:lnSpc>
              </a:pPr>
            </a:p>
          </p:txBody>
        </p:sp>
      </p:grpSp>
      <p:grpSp>
        <p:nvGrpSpPr>
          <p:cNvPr name="Group 11" id="11"/>
          <p:cNvGrpSpPr/>
          <p:nvPr/>
        </p:nvGrpSpPr>
        <p:grpSpPr>
          <a:xfrm rot="0">
            <a:off x="2667000" y="2476500"/>
            <a:ext cx="4572000" cy="1200150"/>
            <a:chOff x="0" y="0"/>
            <a:chExt cx="1592583" cy="418053"/>
          </a:xfrm>
        </p:grpSpPr>
        <p:sp>
          <p:nvSpPr>
            <p:cNvPr name="Freeform 12" id="12"/>
            <p:cNvSpPr/>
            <p:nvPr/>
          </p:nvSpPr>
          <p:spPr>
            <a:xfrm flipH="false" flipV="false" rot="0">
              <a:off x="0" y="0"/>
              <a:ext cx="1592583" cy="418053"/>
            </a:xfrm>
            <a:custGeom>
              <a:avLst/>
              <a:gdLst/>
              <a:ahLst/>
              <a:cxnLst/>
              <a:rect r="r" b="b" t="t" l="l"/>
              <a:pathLst>
                <a:path h="418053" w="1592583">
                  <a:moveTo>
                    <a:pt x="42333" y="0"/>
                  </a:moveTo>
                  <a:lnTo>
                    <a:pt x="1550250" y="0"/>
                  </a:lnTo>
                  <a:cubicBezTo>
                    <a:pt x="1561477" y="0"/>
                    <a:pt x="1572245" y="4460"/>
                    <a:pt x="1580184" y="12399"/>
                  </a:cubicBezTo>
                  <a:cubicBezTo>
                    <a:pt x="1588123" y="20338"/>
                    <a:pt x="1592583" y="31106"/>
                    <a:pt x="1592583" y="42333"/>
                  </a:cubicBezTo>
                  <a:lnTo>
                    <a:pt x="1592583" y="375720"/>
                  </a:lnTo>
                  <a:cubicBezTo>
                    <a:pt x="1592583" y="386947"/>
                    <a:pt x="1588123" y="397715"/>
                    <a:pt x="1580184" y="405654"/>
                  </a:cubicBezTo>
                  <a:cubicBezTo>
                    <a:pt x="1572245" y="413593"/>
                    <a:pt x="1561477" y="418053"/>
                    <a:pt x="1550250" y="418053"/>
                  </a:cubicBezTo>
                  <a:lnTo>
                    <a:pt x="42333" y="418053"/>
                  </a:lnTo>
                  <a:cubicBezTo>
                    <a:pt x="31106" y="418053"/>
                    <a:pt x="20338" y="413593"/>
                    <a:pt x="12399" y="405654"/>
                  </a:cubicBezTo>
                  <a:cubicBezTo>
                    <a:pt x="4460" y="397715"/>
                    <a:pt x="0" y="386947"/>
                    <a:pt x="0" y="375720"/>
                  </a:cubicBezTo>
                  <a:lnTo>
                    <a:pt x="0" y="42333"/>
                  </a:lnTo>
                  <a:cubicBezTo>
                    <a:pt x="0" y="31106"/>
                    <a:pt x="4460" y="20338"/>
                    <a:pt x="12399" y="12399"/>
                  </a:cubicBezTo>
                  <a:cubicBezTo>
                    <a:pt x="20338" y="4460"/>
                    <a:pt x="31106" y="0"/>
                    <a:pt x="42333" y="0"/>
                  </a:cubicBezTo>
                  <a:close/>
                </a:path>
              </a:pathLst>
            </a:custGeom>
            <a:solidFill>
              <a:srgbClr val="F2C748"/>
            </a:solidFill>
            <a:ln cap="rnd">
              <a:noFill/>
              <a:prstDash val="solid"/>
              <a:round/>
            </a:ln>
          </p:spPr>
        </p:sp>
        <p:sp>
          <p:nvSpPr>
            <p:cNvPr name="TextBox 13" id="13"/>
            <p:cNvSpPr txBox="true"/>
            <p:nvPr/>
          </p:nvSpPr>
          <p:spPr>
            <a:xfrm>
              <a:off x="0" y="-76200"/>
              <a:ext cx="812800" cy="889000"/>
            </a:xfrm>
            <a:prstGeom prst="rect">
              <a:avLst/>
            </a:prstGeom>
          </p:spPr>
          <p:txBody>
            <a:bodyPr anchor="ctr" rtlCol="false" tIns="254000" lIns="254000" bIns="254000" rIns="254000"/>
            <a:lstStyle/>
            <a:p>
              <a:pPr algn="ctr" marL="0" indent="0" lvl="0">
                <a:lnSpc>
                  <a:spcPts val="4399"/>
                </a:lnSpc>
              </a:pPr>
              <a:r>
                <a:rPr lang="en-US" sz="3999">
                  <a:solidFill>
                    <a:srgbClr val="000001"/>
                  </a:solidFill>
                  <a:latin typeface="Agrandir Narrow Ultra-Bold"/>
                </a:rPr>
                <a:t>Example</a:t>
              </a:r>
            </a:p>
          </p:txBody>
        </p:sp>
      </p:grpSp>
      <p:grpSp>
        <p:nvGrpSpPr>
          <p:cNvPr name="Group 14" id="14"/>
          <p:cNvGrpSpPr/>
          <p:nvPr/>
        </p:nvGrpSpPr>
        <p:grpSpPr>
          <a:xfrm rot="0">
            <a:off x="11049000" y="2476500"/>
            <a:ext cx="4572000" cy="1200150"/>
            <a:chOff x="0" y="0"/>
            <a:chExt cx="1592583" cy="418053"/>
          </a:xfrm>
        </p:grpSpPr>
        <p:sp>
          <p:nvSpPr>
            <p:cNvPr name="Freeform 15" id="15"/>
            <p:cNvSpPr/>
            <p:nvPr/>
          </p:nvSpPr>
          <p:spPr>
            <a:xfrm flipH="false" flipV="false" rot="0">
              <a:off x="0" y="0"/>
              <a:ext cx="1592583" cy="418053"/>
            </a:xfrm>
            <a:custGeom>
              <a:avLst/>
              <a:gdLst/>
              <a:ahLst/>
              <a:cxnLst/>
              <a:rect r="r" b="b" t="t" l="l"/>
              <a:pathLst>
                <a:path h="418053" w="1592583">
                  <a:moveTo>
                    <a:pt x="42333" y="0"/>
                  </a:moveTo>
                  <a:lnTo>
                    <a:pt x="1550250" y="0"/>
                  </a:lnTo>
                  <a:cubicBezTo>
                    <a:pt x="1561477" y="0"/>
                    <a:pt x="1572245" y="4460"/>
                    <a:pt x="1580184" y="12399"/>
                  </a:cubicBezTo>
                  <a:cubicBezTo>
                    <a:pt x="1588123" y="20338"/>
                    <a:pt x="1592583" y="31106"/>
                    <a:pt x="1592583" y="42333"/>
                  </a:cubicBezTo>
                  <a:lnTo>
                    <a:pt x="1592583" y="375720"/>
                  </a:lnTo>
                  <a:cubicBezTo>
                    <a:pt x="1592583" y="386947"/>
                    <a:pt x="1588123" y="397715"/>
                    <a:pt x="1580184" y="405654"/>
                  </a:cubicBezTo>
                  <a:cubicBezTo>
                    <a:pt x="1572245" y="413593"/>
                    <a:pt x="1561477" y="418053"/>
                    <a:pt x="1550250" y="418053"/>
                  </a:cubicBezTo>
                  <a:lnTo>
                    <a:pt x="42333" y="418053"/>
                  </a:lnTo>
                  <a:cubicBezTo>
                    <a:pt x="31106" y="418053"/>
                    <a:pt x="20338" y="413593"/>
                    <a:pt x="12399" y="405654"/>
                  </a:cubicBezTo>
                  <a:cubicBezTo>
                    <a:pt x="4460" y="397715"/>
                    <a:pt x="0" y="386947"/>
                    <a:pt x="0" y="375720"/>
                  </a:cubicBezTo>
                  <a:lnTo>
                    <a:pt x="0" y="42333"/>
                  </a:lnTo>
                  <a:cubicBezTo>
                    <a:pt x="0" y="31106"/>
                    <a:pt x="4460" y="20338"/>
                    <a:pt x="12399" y="12399"/>
                  </a:cubicBezTo>
                  <a:cubicBezTo>
                    <a:pt x="20338" y="4460"/>
                    <a:pt x="31106" y="0"/>
                    <a:pt x="42333" y="0"/>
                  </a:cubicBezTo>
                  <a:close/>
                </a:path>
              </a:pathLst>
            </a:custGeom>
            <a:solidFill>
              <a:srgbClr val="F2C748"/>
            </a:solidFill>
            <a:ln cap="rnd">
              <a:noFill/>
              <a:prstDash val="solid"/>
              <a:round/>
            </a:ln>
          </p:spPr>
        </p:sp>
        <p:sp>
          <p:nvSpPr>
            <p:cNvPr name="TextBox 16" id="16"/>
            <p:cNvSpPr txBox="true"/>
            <p:nvPr/>
          </p:nvSpPr>
          <p:spPr>
            <a:xfrm>
              <a:off x="0" y="-76200"/>
              <a:ext cx="812800" cy="889000"/>
            </a:xfrm>
            <a:prstGeom prst="rect">
              <a:avLst/>
            </a:prstGeom>
          </p:spPr>
          <p:txBody>
            <a:bodyPr anchor="ctr" rtlCol="false" tIns="254000" lIns="254000" bIns="254000" rIns="254000"/>
            <a:lstStyle/>
            <a:p>
              <a:pPr algn="ctr" marL="0" indent="0" lvl="0">
                <a:lnSpc>
                  <a:spcPts val="4399"/>
                </a:lnSpc>
              </a:pPr>
              <a:r>
                <a:rPr lang="en-US" sz="3999">
                  <a:solidFill>
                    <a:srgbClr val="000001"/>
                  </a:solidFill>
                  <a:latin typeface="Agrandir Narrow Ultra-Bold"/>
                </a:rPr>
                <a:t>Function</a:t>
              </a:r>
            </a:p>
          </p:txBody>
        </p:sp>
      </p:grpSp>
      <p:sp>
        <p:nvSpPr>
          <p:cNvPr name="Freeform 17" id="17"/>
          <p:cNvSpPr/>
          <p:nvPr/>
        </p:nvSpPr>
        <p:spPr>
          <a:xfrm flipH="false" flipV="false" rot="0">
            <a:off x="3053751" y="4194102"/>
            <a:ext cx="3798497" cy="3870167"/>
          </a:xfrm>
          <a:custGeom>
            <a:avLst/>
            <a:gdLst/>
            <a:ahLst/>
            <a:cxnLst/>
            <a:rect r="r" b="b" t="t" l="l"/>
            <a:pathLst>
              <a:path h="3870167" w="3798497">
                <a:moveTo>
                  <a:pt x="0" y="0"/>
                </a:moveTo>
                <a:lnTo>
                  <a:pt x="3798498" y="0"/>
                </a:lnTo>
                <a:lnTo>
                  <a:pt x="3798498" y="3870167"/>
                </a:lnTo>
                <a:lnTo>
                  <a:pt x="0" y="3870167"/>
                </a:lnTo>
                <a:lnTo>
                  <a:pt x="0" y="0"/>
                </a:lnTo>
                <a:close/>
              </a:path>
            </a:pathLst>
          </a:custGeom>
          <a:blipFill>
            <a:blip r:embed="rId3"/>
            <a:stretch>
              <a:fillRect l="0" t="0" r="0" b="0"/>
            </a:stretch>
          </a:blipFill>
        </p:spPr>
      </p:sp>
      <p:sp>
        <p:nvSpPr>
          <p:cNvPr name="TextBox 18" id="18"/>
          <p:cNvSpPr txBox="true"/>
          <p:nvPr/>
        </p:nvSpPr>
        <p:spPr>
          <a:xfrm rot="0">
            <a:off x="1143000" y="762000"/>
            <a:ext cx="16002000" cy="1247775"/>
          </a:xfrm>
          <a:prstGeom prst="rect">
            <a:avLst/>
          </a:prstGeom>
        </p:spPr>
        <p:txBody>
          <a:bodyPr anchor="t" rtlCol="false" tIns="0" lIns="0" bIns="0" rIns="0">
            <a:spAutoFit/>
          </a:bodyPr>
          <a:lstStyle/>
          <a:p>
            <a:pPr algn="ctr">
              <a:lnSpc>
                <a:spcPts val="8399"/>
              </a:lnSpc>
            </a:pPr>
            <a:r>
              <a:rPr lang="en-US" sz="6999">
                <a:solidFill>
                  <a:srgbClr val="000001"/>
                </a:solidFill>
                <a:latin typeface="Agrandir Heavy"/>
              </a:rPr>
              <a:t>What does it do??</a:t>
            </a:r>
          </a:p>
        </p:txBody>
      </p:sp>
      <p:sp>
        <p:nvSpPr>
          <p:cNvPr name="TextBox 19" id="19"/>
          <p:cNvSpPr txBox="true"/>
          <p:nvPr/>
        </p:nvSpPr>
        <p:spPr>
          <a:xfrm rot="0">
            <a:off x="9525000" y="4076700"/>
            <a:ext cx="7620000" cy="4968875"/>
          </a:xfrm>
          <a:prstGeom prst="rect">
            <a:avLst/>
          </a:prstGeom>
        </p:spPr>
        <p:txBody>
          <a:bodyPr anchor="t" rtlCol="false" tIns="0" lIns="0" bIns="0" rIns="0">
            <a:spAutoFit/>
          </a:bodyPr>
          <a:lstStyle/>
          <a:p>
            <a:pPr algn="ctr">
              <a:lnSpc>
                <a:spcPts val="3850"/>
              </a:lnSpc>
              <a:spcBef>
                <a:spcPct val="0"/>
              </a:spcBef>
            </a:pPr>
            <a:r>
              <a:rPr lang="en-US" sz="3500">
                <a:solidFill>
                  <a:srgbClr val="000001"/>
                </a:solidFill>
                <a:latin typeface="Agrandir Narrow"/>
              </a:rPr>
              <a:t>An RC (Resistor-Capacitor) high-pass filter is an electronic circuit or filter design that allows high-frequency signals to pass through while attenuating or blocking low-frequency signals. It is one of the simplest types of passive filters used in electronics. The RC high-pass filter is based on the interaction between a resistor (R) and a capacitor (C).</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8BAED3"/>
        </a:solidFill>
      </p:bgPr>
    </p:bg>
    <p:spTree>
      <p:nvGrpSpPr>
        <p:cNvPr id="1" name=""/>
        <p:cNvGrpSpPr/>
        <p:nvPr/>
      </p:nvGrpSpPr>
      <p:grpSpPr>
        <a:xfrm>
          <a:off x="0" y="0"/>
          <a:ext cx="0" cy="0"/>
          <a:chOff x="0" y="0"/>
          <a:chExt cx="0" cy="0"/>
        </a:xfrm>
      </p:grpSpPr>
      <p:grpSp>
        <p:nvGrpSpPr>
          <p:cNvPr name="Group 2" id="2"/>
          <p:cNvGrpSpPr/>
          <p:nvPr/>
        </p:nvGrpSpPr>
        <p:grpSpPr>
          <a:xfrm rot="0">
            <a:off x="-190500" y="5143500"/>
            <a:ext cx="18669000" cy="5334000"/>
            <a:chOff x="0" y="0"/>
            <a:chExt cx="4741333" cy="1354667"/>
          </a:xfrm>
        </p:grpSpPr>
        <p:sp>
          <p:nvSpPr>
            <p:cNvPr name="Freeform 3" id="3"/>
            <p:cNvSpPr/>
            <p:nvPr/>
          </p:nvSpPr>
          <p:spPr>
            <a:xfrm flipH="false" flipV="false" rot="0">
              <a:off x="0" y="0"/>
              <a:ext cx="4741333" cy="1354667"/>
            </a:xfrm>
            <a:custGeom>
              <a:avLst/>
              <a:gdLst/>
              <a:ahLst/>
              <a:cxnLst/>
              <a:rect r="r" b="b" t="t" l="l"/>
              <a:pathLst>
                <a:path h="1354667" w="4741333">
                  <a:moveTo>
                    <a:pt x="0" y="0"/>
                  </a:moveTo>
                  <a:lnTo>
                    <a:pt x="4741333" y="0"/>
                  </a:lnTo>
                  <a:lnTo>
                    <a:pt x="4741333" y="1354667"/>
                  </a:lnTo>
                  <a:lnTo>
                    <a:pt x="0" y="1354667"/>
                  </a:lnTo>
                  <a:close/>
                </a:path>
              </a:pathLst>
            </a:custGeom>
            <a:solidFill>
              <a:srgbClr val="384766"/>
            </a:solidFill>
            <a:ln cap="sq">
              <a:noFill/>
              <a:prstDash val="solid"/>
              <a:miter/>
            </a:ln>
          </p:spPr>
        </p:sp>
        <p:sp>
          <p:nvSpPr>
            <p:cNvPr name="TextBox 4" id="4"/>
            <p:cNvSpPr txBox="true"/>
            <p:nvPr/>
          </p:nvSpPr>
          <p:spPr>
            <a:xfrm>
              <a:off x="0" y="38100"/>
              <a:ext cx="812800" cy="774700"/>
            </a:xfrm>
            <a:prstGeom prst="rect">
              <a:avLst/>
            </a:prstGeom>
          </p:spPr>
          <p:txBody>
            <a:bodyPr anchor="ctr" rtlCol="false" tIns="50800" lIns="50800" bIns="50800" rIns="50800"/>
            <a:lstStyle/>
            <a:p>
              <a:pPr algn="ctr" marL="0" indent="0" lvl="0">
                <a:lnSpc>
                  <a:spcPts val="2694"/>
                </a:lnSpc>
                <a:spcBef>
                  <a:spcPct val="0"/>
                </a:spcBef>
              </a:pPr>
            </a:p>
          </p:txBody>
        </p:sp>
      </p:grpSp>
      <p:grpSp>
        <p:nvGrpSpPr>
          <p:cNvPr name="Group 5" id="5"/>
          <p:cNvGrpSpPr/>
          <p:nvPr/>
        </p:nvGrpSpPr>
        <p:grpSpPr>
          <a:xfrm rot="0">
            <a:off x="1143000" y="1143000"/>
            <a:ext cx="16002000" cy="8382000"/>
            <a:chOff x="0" y="0"/>
            <a:chExt cx="4214519" cy="2207605"/>
          </a:xfrm>
        </p:grpSpPr>
        <p:sp>
          <p:nvSpPr>
            <p:cNvPr name="Freeform 6" id="6"/>
            <p:cNvSpPr/>
            <p:nvPr/>
          </p:nvSpPr>
          <p:spPr>
            <a:xfrm flipH="false" flipV="false" rot="0">
              <a:off x="0" y="0"/>
              <a:ext cx="4214518" cy="2207605"/>
            </a:xfrm>
            <a:custGeom>
              <a:avLst/>
              <a:gdLst/>
              <a:ahLst/>
              <a:cxnLst/>
              <a:rect r="r" b="b" t="t" l="l"/>
              <a:pathLst>
                <a:path h="2207605" w="4214518">
                  <a:moveTo>
                    <a:pt x="12095" y="0"/>
                  </a:moveTo>
                  <a:lnTo>
                    <a:pt x="4202423" y="0"/>
                  </a:lnTo>
                  <a:cubicBezTo>
                    <a:pt x="4205631" y="0"/>
                    <a:pt x="4208707" y="1274"/>
                    <a:pt x="4210976" y="3543"/>
                  </a:cubicBezTo>
                  <a:cubicBezTo>
                    <a:pt x="4213244" y="5811"/>
                    <a:pt x="4214518" y="8887"/>
                    <a:pt x="4214518" y="12095"/>
                  </a:cubicBezTo>
                  <a:lnTo>
                    <a:pt x="4214518" y="2195510"/>
                  </a:lnTo>
                  <a:cubicBezTo>
                    <a:pt x="4214518" y="2198718"/>
                    <a:pt x="4213244" y="2201794"/>
                    <a:pt x="4210976" y="2204062"/>
                  </a:cubicBezTo>
                  <a:cubicBezTo>
                    <a:pt x="4208707" y="2206331"/>
                    <a:pt x="4205631" y="2207605"/>
                    <a:pt x="4202423" y="2207605"/>
                  </a:cubicBezTo>
                  <a:lnTo>
                    <a:pt x="12095" y="2207605"/>
                  </a:lnTo>
                  <a:cubicBezTo>
                    <a:pt x="8887" y="2207605"/>
                    <a:pt x="5811" y="2206331"/>
                    <a:pt x="3543" y="2204062"/>
                  </a:cubicBezTo>
                  <a:cubicBezTo>
                    <a:pt x="1274" y="2201794"/>
                    <a:pt x="0" y="2198718"/>
                    <a:pt x="0" y="2195510"/>
                  </a:cubicBezTo>
                  <a:lnTo>
                    <a:pt x="0" y="12095"/>
                  </a:lnTo>
                  <a:cubicBezTo>
                    <a:pt x="0" y="8887"/>
                    <a:pt x="1274" y="5811"/>
                    <a:pt x="3543" y="3543"/>
                  </a:cubicBezTo>
                  <a:cubicBezTo>
                    <a:pt x="5811" y="1274"/>
                    <a:pt x="8887" y="0"/>
                    <a:pt x="12095" y="0"/>
                  </a:cubicBezTo>
                  <a:close/>
                </a:path>
              </a:pathLst>
            </a:custGeom>
            <a:solidFill>
              <a:srgbClr val="FFFFFF"/>
            </a:solidFill>
            <a:ln cap="rnd">
              <a:noFill/>
              <a:prstDash val="solid"/>
              <a:round/>
            </a:ln>
          </p:spPr>
        </p:sp>
        <p:sp>
          <p:nvSpPr>
            <p:cNvPr name="TextBox 7" id="7"/>
            <p:cNvSpPr txBox="true"/>
            <p:nvPr/>
          </p:nvSpPr>
          <p:spPr>
            <a:xfrm>
              <a:off x="0" y="-38100"/>
              <a:ext cx="812800" cy="850900"/>
            </a:xfrm>
            <a:prstGeom prst="rect">
              <a:avLst/>
            </a:prstGeom>
          </p:spPr>
          <p:txBody>
            <a:bodyPr anchor="ctr" rtlCol="false" tIns="101600" lIns="101600" bIns="101600" rIns="101600"/>
            <a:lstStyle/>
            <a:p>
              <a:pPr algn="ctr" marL="0" indent="0" lvl="0">
                <a:lnSpc>
                  <a:spcPts val="5199"/>
                </a:lnSpc>
                <a:spcBef>
                  <a:spcPct val="0"/>
                </a:spcBef>
              </a:pPr>
            </a:p>
          </p:txBody>
        </p:sp>
      </p:grpSp>
      <p:grpSp>
        <p:nvGrpSpPr>
          <p:cNvPr name="Group 8" id="8"/>
          <p:cNvGrpSpPr/>
          <p:nvPr/>
        </p:nvGrpSpPr>
        <p:grpSpPr>
          <a:xfrm rot="0">
            <a:off x="2095500" y="762000"/>
            <a:ext cx="14097000" cy="1905000"/>
            <a:chOff x="0" y="0"/>
            <a:chExt cx="3712790" cy="501728"/>
          </a:xfrm>
        </p:grpSpPr>
        <p:sp>
          <p:nvSpPr>
            <p:cNvPr name="Freeform 9" id="9"/>
            <p:cNvSpPr/>
            <p:nvPr/>
          </p:nvSpPr>
          <p:spPr>
            <a:xfrm flipH="false" flipV="false" rot="0">
              <a:off x="0" y="0"/>
              <a:ext cx="3712790" cy="501728"/>
            </a:xfrm>
            <a:custGeom>
              <a:avLst/>
              <a:gdLst/>
              <a:ahLst/>
              <a:cxnLst/>
              <a:rect r="r" b="b" t="t" l="l"/>
              <a:pathLst>
                <a:path h="501728" w="3712790">
                  <a:moveTo>
                    <a:pt x="13730" y="0"/>
                  </a:moveTo>
                  <a:lnTo>
                    <a:pt x="3699060" y="0"/>
                  </a:lnTo>
                  <a:cubicBezTo>
                    <a:pt x="3702702" y="0"/>
                    <a:pt x="3706194" y="1447"/>
                    <a:pt x="3708769" y="4021"/>
                  </a:cubicBezTo>
                  <a:cubicBezTo>
                    <a:pt x="3711344" y="6596"/>
                    <a:pt x="3712790" y="10088"/>
                    <a:pt x="3712790" y="13730"/>
                  </a:cubicBezTo>
                  <a:lnTo>
                    <a:pt x="3712790" y="487999"/>
                  </a:lnTo>
                  <a:cubicBezTo>
                    <a:pt x="3712790" y="495581"/>
                    <a:pt x="3706643" y="501728"/>
                    <a:pt x="3699060" y="501728"/>
                  </a:cubicBezTo>
                  <a:lnTo>
                    <a:pt x="13730" y="501728"/>
                  </a:lnTo>
                  <a:cubicBezTo>
                    <a:pt x="10088" y="501728"/>
                    <a:pt x="6596" y="500282"/>
                    <a:pt x="4021" y="497707"/>
                  </a:cubicBezTo>
                  <a:cubicBezTo>
                    <a:pt x="1447" y="495132"/>
                    <a:pt x="0" y="491640"/>
                    <a:pt x="0" y="487999"/>
                  </a:cubicBezTo>
                  <a:lnTo>
                    <a:pt x="0" y="13730"/>
                  </a:lnTo>
                  <a:cubicBezTo>
                    <a:pt x="0" y="10088"/>
                    <a:pt x="1447" y="6596"/>
                    <a:pt x="4021" y="4021"/>
                  </a:cubicBezTo>
                  <a:cubicBezTo>
                    <a:pt x="6596" y="1447"/>
                    <a:pt x="10088" y="0"/>
                    <a:pt x="13730" y="0"/>
                  </a:cubicBezTo>
                  <a:close/>
                </a:path>
              </a:pathLst>
            </a:custGeom>
            <a:solidFill>
              <a:srgbClr val="F2C748"/>
            </a:solidFill>
            <a:ln cap="rnd">
              <a:noFill/>
              <a:prstDash val="solid"/>
              <a:round/>
            </a:ln>
          </p:spPr>
        </p:sp>
        <p:sp>
          <p:nvSpPr>
            <p:cNvPr name="TextBox 10" id="10"/>
            <p:cNvSpPr txBox="true"/>
            <p:nvPr/>
          </p:nvSpPr>
          <p:spPr>
            <a:xfrm>
              <a:off x="0" y="-123825"/>
              <a:ext cx="812800" cy="936625"/>
            </a:xfrm>
            <a:prstGeom prst="rect">
              <a:avLst/>
            </a:prstGeom>
          </p:spPr>
          <p:txBody>
            <a:bodyPr anchor="ctr" rtlCol="false" tIns="254000" lIns="254000" bIns="254000" rIns="254000"/>
            <a:lstStyle/>
            <a:p>
              <a:pPr algn="ctr" marL="0" indent="0" lvl="0">
                <a:lnSpc>
                  <a:spcPts val="7699"/>
                </a:lnSpc>
              </a:pPr>
              <a:r>
                <a:rPr lang="en-US" sz="6999">
                  <a:solidFill>
                    <a:srgbClr val="000001"/>
                  </a:solidFill>
                  <a:latin typeface="Agrandir Narrow Ultra-Bold"/>
                </a:rPr>
                <a:t>Real World Usage</a:t>
              </a:r>
            </a:p>
          </p:txBody>
        </p:sp>
      </p:grpSp>
      <p:grpSp>
        <p:nvGrpSpPr>
          <p:cNvPr name="Group 11" id="11"/>
          <p:cNvGrpSpPr/>
          <p:nvPr/>
        </p:nvGrpSpPr>
        <p:grpSpPr>
          <a:xfrm rot="0">
            <a:off x="2095500" y="3009904"/>
            <a:ext cx="5715000" cy="1046249"/>
            <a:chOff x="0" y="0"/>
            <a:chExt cx="1505185" cy="275555"/>
          </a:xfrm>
        </p:grpSpPr>
        <p:sp>
          <p:nvSpPr>
            <p:cNvPr name="Freeform 12" id="12"/>
            <p:cNvSpPr/>
            <p:nvPr/>
          </p:nvSpPr>
          <p:spPr>
            <a:xfrm flipH="false" flipV="false" rot="0">
              <a:off x="0" y="0"/>
              <a:ext cx="1505185" cy="275555"/>
            </a:xfrm>
            <a:custGeom>
              <a:avLst/>
              <a:gdLst/>
              <a:ahLst/>
              <a:cxnLst/>
              <a:rect r="r" b="b" t="t" l="l"/>
              <a:pathLst>
                <a:path h="275555" w="1505185">
                  <a:moveTo>
                    <a:pt x="33867" y="0"/>
                  </a:moveTo>
                  <a:lnTo>
                    <a:pt x="1471319" y="0"/>
                  </a:lnTo>
                  <a:cubicBezTo>
                    <a:pt x="1490023" y="0"/>
                    <a:pt x="1505185" y="15163"/>
                    <a:pt x="1505185" y="33867"/>
                  </a:cubicBezTo>
                  <a:lnTo>
                    <a:pt x="1505185" y="241689"/>
                  </a:lnTo>
                  <a:cubicBezTo>
                    <a:pt x="1505185" y="250671"/>
                    <a:pt x="1501617" y="259285"/>
                    <a:pt x="1495266" y="265636"/>
                  </a:cubicBezTo>
                  <a:cubicBezTo>
                    <a:pt x="1488915" y="271987"/>
                    <a:pt x="1480301" y="275555"/>
                    <a:pt x="1471319" y="275555"/>
                  </a:cubicBezTo>
                  <a:lnTo>
                    <a:pt x="33867" y="275555"/>
                  </a:lnTo>
                  <a:cubicBezTo>
                    <a:pt x="15163" y="275555"/>
                    <a:pt x="0" y="260393"/>
                    <a:pt x="0" y="241689"/>
                  </a:cubicBezTo>
                  <a:lnTo>
                    <a:pt x="0" y="33867"/>
                  </a:lnTo>
                  <a:cubicBezTo>
                    <a:pt x="0" y="15163"/>
                    <a:pt x="15163" y="0"/>
                    <a:pt x="33867" y="0"/>
                  </a:cubicBezTo>
                  <a:close/>
                </a:path>
              </a:pathLst>
            </a:custGeom>
            <a:solidFill>
              <a:srgbClr val="C7CCC6"/>
            </a:solidFill>
            <a:ln cap="rnd">
              <a:noFill/>
              <a:prstDash val="solid"/>
              <a:round/>
            </a:ln>
          </p:spPr>
        </p:sp>
        <p:sp>
          <p:nvSpPr>
            <p:cNvPr name="TextBox 13" id="13"/>
            <p:cNvSpPr txBox="true"/>
            <p:nvPr/>
          </p:nvSpPr>
          <p:spPr>
            <a:xfrm>
              <a:off x="0" y="-47625"/>
              <a:ext cx="812800" cy="860425"/>
            </a:xfrm>
            <a:prstGeom prst="rect">
              <a:avLst/>
            </a:prstGeom>
          </p:spPr>
          <p:txBody>
            <a:bodyPr anchor="ctr" rtlCol="false" tIns="152400" lIns="152400" bIns="152400" rIns="152400"/>
            <a:lstStyle/>
            <a:p>
              <a:pPr algn="ctr" marL="0" indent="0" lvl="0">
                <a:lnSpc>
                  <a:spcPts val="4940"/>
                </a:lnSpc>
              </a:pPr>
              <a:r>
                <a:rPr lang="en-US" sz="3800">
                  <a:solidFill>
                    <a:srgbClr val="000001"/>
                  </a:solidFill>
                  <a:latin typeface="Inter"/>
                </a:rPr>
                <a:t>Audio Systems</a:t>
              </a:r>
            </a:p>
          </p:txBody>
        </p:sp>
      </p:grpSp>
      <p:grpSp>
        <p:nvGrpSpPr>
          <p:cNvPr name="Group 14" id="14"/>
          <p:cNvGrpSpPr/>
          <p:nvPr/>
        </p:nvGrpSpPr>
        <p:grpSpPr>
          <a:xfrm rot="0">
            <a:off x="9341701" y="3419479"/>
            <a:ext cx="5715000" cy="1724021"/>
            <a:chOff x="0" y="0"/>
            <a:chExt cx="1505185" cy="454063"/>
          </a:xfrm>
        </p:grpSpPr>
        <p:sp>
          <p:nvSpPr>
            <p:cNvPr name="Freeform 15" id="15"/>
            <p:cNvSpPr/>
            <p:nvPr/>
          </p:nvSpPr>
          <p:spPr>
            <a:xfrm flipH="false" flipV="false" rot="0">
              <a:off x="0" y="0"/>
              <a:ext cx="1505185" cy="454063"/>
            </a:xfrm>
            <a:custGeom>
              <a:avLst/>
              <a:gdLst/>
              <a:ahLst/>
              <a:cxnLst/>
              <a:rect r="r" b="b" t="t" l="l"/>
              <a:pathLst>
                <a:path h="454063" w="1505185">
                  <a:moveTo>
                    <a:pt x="33867" y="0"/>
                  </a:moveTo>
                  <a:lnTo>
                    <a:pt x="1471319" y="0"/>
                  </a:lnTo>
                  <a:cubicBezTo>
                    <a:pt x="1490023" y="0"/>
                    <a:pt x="1505185" y="15163"/>
                    <a:pt x="1505185" y="33867"/>
                  </a:cubicBezTo>
                  <a:lnTo>
                    <a:pt x="1505185" y="420196"/>
                  </a:lnTo>
                  <a:cubicBezTo>
                    <a:pt x="1505185" y="438900"/>
                    <a:pt x="1490023" y="454063"/>
                    <a:pt x="1471319" y="454063"/>
                  </a:cubicBezTo>
                  <a:lnTo>
                    <a:pt x="33867" y="454063"/>
                  </a:lnTo>
                  <a:cubicBezTo>
                    <a:pt x="15163" y="454063"/>
                    <a:pt x="0" y="438900"/>
                    <a:pt x="0" y="420196"/>
                  </a:cubicBezTo>
                  <a:lnTo>
                    <a:pt x="0" y="33867"/>
                  </a:lnTo>
                  <a:cubicBezTo>
                    <a:pt x="0" y="15163"/>
                    <a:pt x="15163" y="0"/>
                    <a:pt x="33867" y="0"/>
                  </a:cubicBezTo>
                  <a:close/>
                </a:path>
              </a:pathLst>
            </a:custGeom>
            <a:solidFill>
              <a:srgbClr val="C7CCC6"/>
            </a:solidFill>
            <a:ln cap="rnd">
              <a:noFill/>
              <a:prstDash val="solid"/>
              <a:round/>
            </a:ln>
          </p:spPr>
        </p:sp>
        <p:sp>
          <p:nvSpPr>
            <p:cNvPr name="TextBox 16" id="16"/>
            <p:cNvSpPr txBox="true"/>
            <p:nvPr/>
          </p:nvSpPr>
          <p:spPr>
            <a:xfrm>
              <a:off x="0" y="-47625"/>
              <a:ext cx="812800" cy="860425"/>
            </a:xfrm>
            <a:prstGeom prst="rect">
              <a:avLst/>
            </a:prstGeom>
          </p:spPr>
          <p:txBody>
            <a:bodyPr anchor="ctr" rtlCol="false" tIns="152400" lIns="152400" bIns="152400" rIns="152400"/>
            <a:lstStyle/>
            <a:p>
              <a:pPr algn="ctr" marL="0" indent="0" lvl="0">
                <a:lnSpc>
                  <a:spcPts val="4940"/>
                </a:lnSpc>
              </a:pPr>
              <a:r>
                <a:rPr lang="en-US" sz="3800">
                  <a:solidFill>
                    <a:srgbClr val="000001"/>
                  </a:solidFill>
                  <a:latin typeface="Inter"/>
                </a:rPr>
                <a:t>Biomedical Signal Processing</a:t>
              </a:r>
            </a:p>
          </p:txBody>
        </p:sp>
      </p:grpSp>
      <p:sp>
        <p:nvSpPr>
          <p:cNvPr name="Freeform 17" id="17"/>
          <p:cNvSpPr/>
          <p:nvPr/>
        </p:nvSpPr>
        <p:spPr>
          <a:xfrm flipH="false" flipV="false" rot="0">
            <a:off x="2304361" y="4399053"/>
            <a:ext cx="1831086" cy="4114800"/>
          </a:xfrm>
          <a:custGeom>
            <a:avLst/>
            <a:gdLst/>
            <a:ahLst/>
            <a:cxnLst/>
            <a:rect r="r" b="b" t="t" l="l"/>
            <a:pathLst>
              <a:path h="4114800" w="1831086">
                <a:moveTo>
                  <a:pt x="0" y="0"/>
                </a:moveTo>
                <a:lnTo>
                  <a:pt x="1831086" y="0"/>
                </a:lnTo>
                <a:lnTo>
                  <a:pt x="183108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805608">
            <a:off x="5632865" y="4451365"/>
            <a:ext cx="842210" cy="2673682"/>
          </a:xfrm>
          <a:custGeom>
            <a:avLst/>
            <a:gdLst/>
            <a:ahLst/>
            <a:cxnLst/>
            <a:rect r="r" b="b" t="t" l="l"/>
            <a:pathLst>
              <a:path h="2673682" w="842210">
                <a:moveTo>
                  <a:pt x="0" y="0"/>
                </a:moveTo>
                <a:lnTo>
                  <a:pt x="842210" y="0"/>
                </a:lnTo>
                <a:lnTo>
                  <a:pt x="842210" y="2673682"/>
                </a:lnTo>
                <a:lnTo>
                  <a:pt x="0" y="2673682"/>
                </a:lnTo>
                <a:lnTo>
                  <a:pt x="0" y="0"/>
                </a:lnTo>
                <a:close/>
              </a:path>
            </a:pathLst>
          </a:custGeom>
          <a:blipFill>
            <a:blip r:embed="rId5"/>
            <a:stretch>
              <a:fillRect l="0" t="0" r="0" b="0"/>
            </a:stretch>
          </a:blipFill>
        </p:spPr>
      </p:sp>
      <p:sp>
        <p:nvSpPr>
          <p:cNvPr name="Freeform 19" id="19"/>
          <p:cNvSpPr/>
          <p:nvPr/>
        </p:nvSpPr>
        <p:spPr>
          <a:xfrm flipH="false" flipV="false" rot="0">
            <a:off x="8763000" y="5334000"/>
            <a:ext cx="7315200" cy="1216152"/>
          </a:xfrm>
          <a:custGeom>
            <a:avLst/>
            <a:gdLst/>
            <a:ahLst/>
            <a:cxnLst/>
            <a:rect r="r" b="b" t="t" l="l"/>
            <a:pathLst>
              <a:path h="1216152" w="7315200">
                <a:moveTo>
                  <a:pt x="0" y="0"/>
                </a:moveTo>
                <a:lnTo>
                  <a:pt x="7315200" y="0"/>
                </a:lnTo>
                <a:lnTo>
                  <a:pt x="7315200" y="1216152"/>
                </a:lnTo>
                <a:lnTo>
                  <a:pt x="0" y="12161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979602">
            <a:off x="11312964" y="6982640"/>
            <a:ext cx="1191436" cy="2151577"/>
          </a:xfrm>
          <a:custGeom>
            <a:avLst/>
            <a:gdLst/>
            <a:ahLst/>
            <a:cxnLst/>
            <a:rect r="r" b="b" t="t" l="l"/>
            <a:pathLst>
              <a:path h="2151577" w="1191436">
                <a:moveTo>
                  <a:pt x="0" y="0"/>
                </a:moveTo>
                <a:lnTo>
                  <a:pt x="1191436" y="0"/>
                </a:lnTo>
                <a:lnTo>
                  <a:pt x="1191436" y="2151577"/>
                </a:lnTo>
                <a:lnTo>
                  <a:pt x="0" y="21515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21" id="21"/>
          <p:cNvGrpSpPr/>
          <p:nvPr/>
        </p:nvGrpSpPr>
        <p:grpSpPr>
          <a:xfrm rot="0">
            <a:off x="4953000" y="7376790"/>
            <a:ext cx="5715000" cy="1724021"/>
            <a:chOff x="0" y="0"/>
            <a:chExt cx="1505185" cy="454063"/>
          </a:xfrm>
        </p:grpSpPr>
        <p:sp>
          <p:nvSpPr>
            <p:cNvPr name="Freeform 22" id="22"/>
            <p:cNvSpPr/>
            <p:nvPr/>
          </p:nvSpPr>
          <p:spPr>
            <a:xfrm flipH="false" flipV="false" rot="0">
              <a:off x="0" y="0"/>
              <a:ext cx="1505185" cy="454063"/>
            </a:xfrm>
            <a:custGeom>
              <a:avLst/>
              <a:gdLst/>
              <a:ahLst/>
              <a:cxnLst/>
              <a:rect r="r" b="b" t="t" l="l"/>
              <a:pathLst>
                <a:path h="454063" w="1505185">
                  <a:moveTo>
                    <a:pt x="33867" y="0"/>
                  </a:moveTo>
                  <a:lnTo>
                    <a:pt x="1471319" y="0"/>
                  </a:lnTo>
                  <a:cubicBezTo>
                    <a:pt x="1490023" y="0"/>
                    <a:pt x="1505185" y="15163"/>
                    <a:pt x="1505185" y="33867"/>
                  </a:cubicBezTo>
                  <a:lnTo>
                    <a:pt x="1505185" y="420196"/>
                  </a:lnTo>
                  <a:cubicBezTo>
                    <a:pt x="1505185" y="438900"/>
                    <a:pt x="1490023" y="454063"/>
                    <a:pt x="1471319" y="454063"/>
                  </a:cubicBezTo>
                  <a:lnTo>
                    <a:pt x="33867" y="454063"/>
                  </a:lnTo>
                  <a:cubicBezTo>
                    <a:pt x="15163" y="454063"/>
                    <a:pt x="0" y="438900"/>
                    <a:pt x="0" y="420196"/>
                  </a:cubicBezTo>
                  <a:lnTo>
                    <a:pt x="0" y="33867"/>
                  </a:lnTo>
                  <a:cubicBezTo>
                    <a:pt x="0" y="15163"/>
                    <a:pt x="15163" y="0"/>
                    <a:pt x="33867" y="0"/>
                  </a:cubicBezTo>
                  <a:close/>
                </a:path>
              </a:pathLst>
            </a:custGeom>
            <a:solidFill>
              <a:srgbClr val="C7CCC6"/>
            </a:solidFill>
            <a:ln cap="rnd">
              <a:noFill/>
              <a:prstDash val="solid"/>
              <a:round/>
            </a:ln>
          </p:spPr>
        </p:sp>
        <p:sp>
          <p:nvSpPr>
            <p:cNvPr name="TextBox 23" id="23"/>
            <p:cNvSpPr txBox="true"/>
            <p:nvPr/>
          </p:nvSpPr>
          <p:spPr>
            <a:xfrm>
              <a:off x="0" y="-47625"/>
              <a:ext cx="812800" cy="860425"/>
            </a:xfrm>
            <a:prstGeom prst="rect">
              <a:avLst/>
            </a:prstGeom>
          </p:spPr>
          <p:txBody>
            <a:bodyPr anchor="ctr" rtlCol="false" tIns="152400" lIns="152400" bIns="152400" rIns="152400"/>
            <a:lstStyle/>
            <a:p>
              <a:pPr algn="ctr" marL="0" indent="0" lvl="0">
                <a:lnSpc>
                  <a:spcPts val="4810"/>
                </a:lnSpc>
              </a:pPr>
              <a:r>
                <a:rPr lang="en-US" sz="3700">
                  <a:solidFill>
                    <a:srgbClr val="000001"/>
                  </a:solidFill>
                  <a:latin typeface="Inter"/>
                </a:rPr>
                <a:t>Wireless Communication Devices</a:t>
              </a:r>
            </a:p>
          </p:txBody>
        </p:sp>
      </p:gr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8BAED3"/>
        </a:solidFill>
      </p:bgPr>
    </p:bg>
    <p:spTree>
      <p:nvGrpSpPr>
        <p:cNvPr id="1" name=""/>
        <p:cNvGrpSpPr/>
        <p:nvPr/>
      </p:nvGrpSpPr>
      <p:grpSpPr>
        <a:xfrm>
          <a:off x="0" y="0"/>
          <a:ext cx="0" cy="0"/>
          <a:chOff x="0" y="0"/>
          <a:chExt cx="0" cy="0"/>
        </a:xfrm>
      </p:grpSpPr>
      <p:grpSp>
        <p:nvGrpSpPr>
          <p:cNvPr name="Group 2" id="2"/>
          <p:cNvGrpSpPr/>
          <p:nvPr/>
        </p:nvGrpSpPr>
        <p:grpSpPr>
          <a:xfrm rot="0">
            <a:off x="-190500" y="5143500"/>
            <a:ext cx="18669000" cy="5334000"/>
            <a:chOff x="0" y="0"/>
            <a:chExt cx="4741333" cy="1354667"/>
          </a:xfrm>
        </p:grpSpPr>
        <p:sp>
          <p:nvSpPr>
            <p:cNvPr name="Freeform 3" id="3"/>
            <p:cNvSpPr/>
            <p:nvPr/>
          </p:nvSpPr>
          <p:spPr>
            <a:xfrm flipH="false" flipV="false" rot="0">
              <a:off x="0" y="0"/>
              <a:ext cx="4741333" cy="1354667"/>
            </a:xfrm>
            <a:custGeom>
              <a:avLst/>
              <a:gdLst/>
              <a:ahLst/>
              <a:cxnLst/>
              <a:rect r="r" b="b" t="t" l="l"/>
              <a:pathLst>
                <a:path h="1354667" w="4741333">
                  <a:moveTo>
                    <a:pt x="0" y="0"/>
                  </a:moveTo>
                  <a:lnTo>
                    <a:pt x="4741333" y="0"/>
                  </a:lnTo>
                  <a:lnTo>
                    <a:pt x="4741333" y="1354667"/>
                  </a:lnTo>
                  <a:lnTo>
                    <a:pt x="0" y="1354667"/>
                  </a:lnTo>
                  <a:close/>
                </a:path>
              </a:pathLst>
            </a:custGeom>
            <a:solidFill>
              <a:srgbClr val="384766"/>
            </a:solidFill>
            <a:ln cap="sq">
              <a:noFill/>
              <a:prstDash val="solid"/>
              <a:miter/>
            </a:ln>
          </p:spPr>
        </p:sp>
        <p:sp>
          <p:nvSpPr>
            <p:cNvPr name="TextBox 4" id="4"/>
            <p:cNvSpPr txBox="true"/>
            <p:nvPr/>
          </p:nvSpPr>
          <p:spPr>
            <a:xfrm>
              <a:off x="0" y="38100"/>
              <a:ext cx="812800" cy="774700"/>
            </a:xfrm>
            <a:prstGeom prst="rect">
              <a:avLst/>
            </a:prstGeom>
          </p:spPr>
          <p:txBody>
            <a:bodyPr anchor="ctr" rtlCol="false" tIns="50800" lIns="50800" bIns="50800" rIns="50800"/>
            <a:lstStyle/>
            <a:p>
              <a:pPr algn="ctr" marL="0" indent="0" lvl="0">
                <a:lnSpc>
                  <a:spcPts val="2694"/>
                </a:lnSpc>
                <a:spcBef>
                  <a:spcPct val="0"/>
                </a:spcBef>
              </a:pPr>
            </a:p>
          </p:txBody>
        </p:sp>
      </p:grpSp>
      <p:grpSp>
        <p:nvGrpSpPr>
          <p:cNvPr name="Group 5" id="5"/>
          <p:cNvGrpSpPr/>
          <p:nvPr/>
        </p:nvGrpSpPr>
        <p:grpSpPr>
          <a:xfrm rot="0">
            <a:off x="1143000" y="1143000"/>
            <a:ext cx="16002000" cy="8382000"/>
            <a:chOff x="0" y="0"/>
            <a:chExt cx="4214519" cy="2207605"/>
          </a:xfrm>
        </p:grpSpPr>
        <p:sp>
          <p:nvSpPr>
            <p:cNvPr name="Freeform 6" id="6"/>
            <p:cNvSpPr/>
            <p:nvPr/>
          </p:nvSpPr>
          <p:spPr>
            <a:xfrm flipH="false" flipV="false" rot="0">
              <a:off x="0" y="0"/>
              <a:ext cx="4214518" cy="2207605"/>
            </a:xfrm>
            <a:custGeom>
              <a:avLst/>
              <a:gdLst/>
              <a:ahLst/>
              <a:cxnLst/>
              <a:rect r="r" b="b" t="t" l="l"/>
              <a:pathLst>
                <a:path h="2207605" w="4214518">
                  <a:moveTo>
                    <a:pt x="12095" y="0"/>
                  </a:moveTo>
                  <a:lnTo>
                    <a:pt x="4202423" y="0"/>
                  </a:lnTo>
                  <a:cubicBezTo>
                    <a:pt x="4205631" y="0"/>
                    <a:pt x="4208707" y="1274"/>
                    <a:pt x="4210976" y="3543"/>
                  </a:cubicBezTo>
                  <a:cubicBezTo>
                    <a:pt x="4213244" y="5811"/>
                    <a:pt x="4214518" y="8887"/>
                    <a:pt x="4214518" y="12095"/>
                  </a:cubicBezTo>
                  <a:lnTo>
                    <a:pt x="4214518" y="2195510"/>
                  </a:lnTo>
                  <a:cubicBezTo>
                    <a:pt x="4214518" y="2198718"/>
                    <a:pt x="4213244" y="2201794"/>
                    <a:pt x="4210976" y="2204062"/>
                  </a:cubicBezTo>
                  <a:cubicBezTo>
                    <a:pt x="4208707" y="2206331"/>
                    <a:pt x="4205631" y="2207605"/>
                    <a:pt x="4202423" y="2207605"/>
                  </a:cubicBezTo>
                  <a:lnTo>
                    <a:pt x="12095" y="2207605"/>
                  </a:lnTo>
                  <a:cubicBezTo>
                    <a:pt x="8887" y="2207605"/>
                    <a:pt x="5811" y="2206331"/>
                    <a:pt x="3543" y="2204062"/>
                  </a:cubicBezTo>
                  <a:cubicBezTo>
                    <a:pt x="1274" y="2201794"/>
                    <a:pt x="0" y="2198718"/>
                    <a:pt x="0" y="2195510"/>
                  </a:cubicBezTo>
                  <a:lnTo>
                    <a:pt x="0" y="12095"/>
                  </a:lnTo>
                  <a:cubicBezTo>
                    <a:pt x="0" y="8887"/>
                    <a:pt x="1274" y="5811"/>
                    <a:pt x="3543" y="3543"/>
                  </a:cubicBezTo>
                  <a:cubicBezTo>
                    <a:pt x="5811" y="1274"/>
                    <a:pt x="8887" y="0"/>
                    <a:pt x="12095" y="0"/>
                  </a:cubicBezTo>
                  <a:close/>
                </a:path>
              </a:pathLst>
            </a:custGeom>
            <a:solidFill>
              <a:srgbClr val="FFFFFF"/>
            </a:solidFill>
            <a:ln cap="rnd">
              <a:noFill/>
              <a:prstDash val="solid"/>
              <a:round/>
            </a:ln>
          </p:spPr>
        </p:sp>
        <p:sp>
          <p:nvSpPr>
            <p:cNvPr name="TextBox 7" id="7"/>
            <p:cNvSpPr txBox="true"/>
            <p:nvPr/>
          </p:nvSpPr>
          <p:spPr>
            <a:xfrm>
              <a:off x="0" y="-38100"/>
              <a:ext cx="812800" cy="850900"/>
            </a:xfrm>
            <a:prstGeom prst="rect">
              <a:avLst/>
            </a:prstGeom>
          </p:spPr>
          <p:txBody>
            <a:bodyPr anchor="ctr" rtlCol="false" tIns="101600" lIns="101600" bIns="101600" rIns="101600"/>
            <a:lstStyle/>
            <a:p>
              <a:pPr algn="ctr" marL="0" indent="0" lvl="0">
                <a:lnSpc>
                  <a:spcPts val="5199"/>
                </a:lnSpc>
                <a:spcBef>
                  <a:spcPct val="0"/>
                </a:spcBef>
              </a:pPr>
            </a:p>
          </p:txBody>
        </p:sp>
      </p:grpSp>
      <p:grpSp>
        <p:nvGrpSpPr>
          <p:cNvPr name="Group 8" id="8"/>
          <p:cNvGrpSpPr/>
          <p:nvPr/>
        </p:nvGrpSpPr>
        <p:grpSpPr>
          <a:xfrm rot="0">
            <a:off x="2095500" y="762000"/>
            <a:ext cx="14097000" cy="1905000"/>
            <a:chOff x="0" y="0"/>
            <a:chExt cx="3712790" cy="501728"/>
          </a:xfrm>
        </p:grpSpPr>
        <p:sp>
          <p:nvSpPr>
            <p:cNvPr name="Freeform 9" id="9"/>
            <p:cNvSpPr/>
            <p:nvPr/>
          </p:nvSpPr>
          <p:spPr>
            <a:xfrm flipH="false" flipV="false" rot="0">
              <a:off x="0" y="0"/>
              <a:ext cx="3712790" cy="501728"/>
            </a:xfrm>
            <a:custGeom>
              <a:avLst/>
              <a:gdLst/>
              <a:ahLst/>
              <a:cxnLst/>
              <a:rect r="r" b="b" t="t" l="l"/>
              <a:pathLst>
                <a:path h="501728" w="3712790">
                  <a:moveTo>
                    <a:pt x="13730" y="0"/>
                  </a:moveTo>
                  <a:lnTo>
                    <a:pt x="3699060" y="0"/>
                  </a:lnTo>
                  <a:cubicBezTo>
                    <a:pt x="3702702" y="0"/>
                    <a:pt x="3706194" y="1447"/>
                    <a:pt x="3708769" y="4021"/>
                  </a:cubicBezTo>
                  <a:cubicBezTo>
                    <a:pt x="3711344" y="6596"/>
                    <a:pt x="3712790" y="10088"/>
                    <a:pt x="3712790" y="13730"/>
                  </a:cubicBezTo>
                  <a:lnTo>
                    <a:pt x="3712790" y="487999"/>
                  </a:lnTo>
                  <a:cubicBezTo>
                    <a:pt x="3712790" y="495581"/>
                    <a:pt x="3706643" y="501728"/>
                    <a:pt x="3699060" y="501728"/>
                  </a:cubicBezTo>
                  <a:lnTo>
                    <a:pt x="13730" y="501728"/>
                  </a:lnTo>
                  <a:cubicBezTo>
                    <a:pt x="10088" y="501728"/>
                    <a:pt x="6596" y="500282"/>
                    <a:pt x="4021" y="497707"/>
                  </a:cubicBezTo>
                  <a:cubicBezTo>
                    <a:pt x="1447" y="495132"/>
                    <a:pt x="0" y="491640"/>
                    <a:pt x="0" y="487999"/>
                  </a:cubicBezTo>
                  <a:lnTo>
                    <a:pt x="0" y="13730"/>
                  </a:lnTo>
                  <a:cubicBezTo>
                    <a:pt x="0" y="10088"/>
                    <a:pt x="1447" y="6596"/>
                    <a:pt x="4021" y="4021"/>
                  </a:cubicBezTo>
                  <a:cubicBezTo>
                    <a:pt x="6596" y="1447"/>
                    <a:pt x="10088" y="0"/>
                    <a:pt x="13730" y="0"/>
                  </a:cubicBezTo>
                  <a:close/>
                </a:path>
              </a:pathLst>
            </a:custGeom>
            <a:solidFill>
              <a:srgbClr val="F2C748"/>
            </a:solidFill>
            <a:ln cap="rnd">
              <a:noFill/>
              <a:prstDash val="solid"/>
              <a:round/>
            </a:ln>
          </p:spPr>
        </p:sp>
        <p:sp>
          <p:nvSpPr>
            <p:cNvPr name="TextBox 10" id="10"/>
            <p:cNvSpPr txBox="true"/>
            <p:nvPr/>
          </p:nvSpPr>
          <p:spPr>
            <a:xfrm>
              <a:off x="0" y="-123825"/>
              <a:ext cx="812800" cy="936625"/>
            </a:xfrm>
            <a:prstGeom prst="rect">
              <a:avLst/>
            </a:prstGeom>
          </p:spPr>
          <p:txBody>
            <a:bodyPr anchor="ctr" rtlCol="false" tIns="254000" lIns="254000" bIns="254000" rIns="254000"/>
            <a:lstStyle/>
            <a:p>
              <a:pPr algn="ctr" marL="0" indent="0" lvl="0">
                <a:lnSpc>
                  <a:spcPts val="7699"/>
                </a:lnSpc>
              </a:pPr>
              <a:r>
                <a:rPr lang="en-US" sz="6999">
                  <a:solidFill>
                    <a:srgbClr val="000001"/>
                  </a:solidFill>
                  <a:latin typeface="Agrandir Narrow Ultra-Bold"/>
                </a:rPr>
                <a:t>Real World Usage</a:t>
              </a:r>
            </a:p>
          </p:txBody>
        </p:sp>
      </p:grpSp>
      <p:grpSp>
        <p:nvGrpSpPr>
          <p:cNvPr name="Group 11" id="11"/>
          <p:cNvGrpSpPr/>
          <p:nvPr/>
        </p:nvGrpSpPr>
        <p:grpSpPr>
          <a:xfrm rot="0">
            <a:off x="2637228" y="3419479"/>
            <a:ext cx="5715000" cy="1291734"/>
            <a:chOff x="0" y="0"/>
            <a:chExt cx="1505185" cy="340210"/>
          </a:xfrm>
        </p:grpSpPr>
        <p:sp>
          <p:nvSpPr>
            <p:cNvPr name="Freeform 12" id="12"/>
            <p:cNvSpPr/>
            <p:nvPr/>
          </p:nvSpPr>
          <p:spPr>
            <a:xfrm flipH="false" flipV="false" rot="0">
              <a:off x="0" y="0"/>
              <a:ext cx="1505185" cy="340210"/>
            </a:xfrm>
            <a:custGeom>
              <a:avLst/>
              <a:gdLst/>
              <a:ahLst/>
              <a:cxnLst/>
              <a:rect r="r" b="b" t="t" l="l"/>
              <a:pathLst>
                <a:path h="340210" w="1505185">
                  <a:moveTo>
                    <a:pt x="33867" y="0"/>
                  </a:moveTo>
                  <a:lnTo>
                    <a:pt x="1471319" y="0"/>
                  </a:lnTo>
                  <a:cubicBezTo>
                    <a:pt x="1490023" y="0"/>
                    <a:pt x="1505185" y="15163"/>
                    <a:pt x="1505185" y="33867"/>
                  </a:cubicBezTo>
                  <a:lnTo>
                    <a:pt x="1505185" y="306343"/>
                  </a:lnTo>
                  <a:cubicBezTo>
                    <a:pt x="1505185" y="325047"/>
                    <a:pt x="1490023" y="340210"/>
                    <a:pt x="1471319" y="340210"/>
                  </a:cubicBezTo>
                  <a:lnTo>
                    <a:pt x="33867" y="340210"/>
                  </a:lnTo>
                  <a:cubicBezTo>
                    <a:pt x="15163" y="340210"/>
                    <a:pt x="0" y="325047"/>
                    <a:pt x="0" y="306343"/>
                  </a:cubicBezTo>
                  <a:lnTo>
                    <a:pt x="0" y="33867"/>
                  </a:lnTo>
                  <a:cubicBezTo>
                    <a:pt x="0" y="15163"/>
                    <a:pt x="15163" y="0"/>
                    <a:pt x="33867" y="0"/>
                  </a:cubicBezTo>
                  <a:close/>
                </a:path>
              </a:pathLst>
            </a:custGeom>
            <a:solidFill>
              <a:srgbClr val="C7CCC6"/>
            </a:solidFill>
            <a:ln cap="rnd">
              <a:noFill/>
              <a:prstDash val="solid"/>
              <a:round/>
            </a:ln>
          </p:spPr>
        </p:sp>
        <p:sp>
          <p:nvSpPr>
            <p:cNvPr name="TextBox 13" id="13"/>
            <p:cNvSpPr txBox="true"/>
            <p:nvPr/>
          </p:nvSpPr>
          <p:spPr>
            <a:xfrm>
              <a:off x="0" y="-47625"/>
              <a:ext cx="812800" cy="860425"/>
            </a:xfrm>
            <a:prstGeom prst="rect">
              <a:avLst/>
            </a:prstGeom>
          </p:spPr>
          <p:txBody>
            <a:bodyPr anchor="ctr" rtlCol="false" tIns="152400" lIns="152400" bIns="152400" rIns="152400"/>
            <a:lstStyle/>
            <a:p>
              <a:pPr algn="ctr" marL="0" indent="0" lvl="0">
                <a:lnSpc>
                  <a:spcPts val="4940"/>
                </a:lnSpc>
              </a:pPr>
              <a:r>
                <a:rPr lang="en-US" sz="3800">
                  <a:solidFill>
                    <a:srgbClr val="000001"/>
                  </a:solidFill>
                  <a:latin typeface="Inter"/>
                </a:rPr>
                <a:t>Power Supplies</a:t>
              </a:r>
            </a:p>
          </p:txBody>
        </p:sp>
      </p:grpSp>
      <p:grpSp>
        <p:nvGrpSpPr>
          <p:cNvPr name="Group 14" id="14"/>
          <p:cNvGrpSpPr/>
          <p:nvPr/>
        </p:nvGrpSpPr>
        <p:grpSpPr>
          <a:xfrm rot="0">
            <a:off x="9341701" y="3419479"/>
            <a:ext cx="5715000" cy="1291734"/>
            <a:chOff x="0" y="0"/>
            <a:chExt cx="1505185" cy="340210"/>
          </a:xfrm>
        </p:grpSpPr>
        <p:sp>
          <p:nvSpPr>
            <p:cNvPr name="Freeform 15" id="15"/>
            <p:cNvSpPr/>
            <p:nvPr/>
          </p:nvSpPr>
          <p:spPr>
            <a:xfrm flipH="false" flipV="false" rot="0">
              <a:off x="0" y="0"/>
              <a:ext cx="1505185" cy="340210"/>
            </a:xfrm>
            <a:custGeom>
              <a:avLst/>
              <a:gdLst/>
              <a:ahLst/>
              <a:cxnLst/>
              <a:rect r="r" b="b" t="t" l="l"/>
              <a:pathLst>
                <a:path h="340210" w="1505185">
                  <a:moveTo>
                    <a:pt x="33867" y="0"/>
                  </a:moveTo>
                  <a:lnTo>
                    <a:pt x="1471319" y="0"/>
                  </a:lnTo>
                  <a:cubicBezTo>
                    <a:pt x="1490023" y="0"/>
                    <a:pt x="1505185" y="15163"/>
                    <a:pt x="1505185" y="33867"/>
                  </a:cubicBezTo>
                  <a:lnTo>
                    <a:pt x="1505185" y="306343"/>
                  </a:lnTo>
                  <a:cubicBezTo>
                    <a:pt x="1505185" y="325047"/>
                    <a:pt x="1490023" y="340210"/>
                    <a:pt x="1471319" y="340210"/>
                  </a:cubicBezTo>
                  <a:lnTo>
                    <a:pt x="33867" y="340210"/>
                  </a:lnTo>
                  <a:cubicBezTo>
                    <a:pt x="15163" y="340210"/>
                    <a:pt x="0" y="325047"/>
                    <a:pt x="0" y="306343"/>
                  </a:cubicBezTo>
                  <a:lnTo>
                    <a:pt x="0" y="33867"/>
                  </a:lnTo>
                  <a:cubicBezTo>
                    <a:pt x="0" y="15163"/>
                    <a:pt x="15163" y="0"/>
                    <a:pt x="33867" y="0"/>
                  </a:cubicBezTo>
                  <a:close/>
                </a:path>
              </a:pathLst>
            </a:custGeom>
            <a:solidFill>
              <a:srgbClr val="C7CCC6"/>
            </a:solidFill>
            <a:ln cap="rnd">
              <a:noFill/>
              <a:prstDash val="solid"/>
              <a:round/>
            </a:ln>
          </p:spPr>
        </p:sp>
        <p:sp>
          <p:nvSpPr>
            <p:cNvPr name="TextBox 16" id="16"/>
            <p:cNvSpPr txBox="true"/>
            <p:nvPr/>
          </p:nvSpPr>
          <p:spPr>
            <a:xfrm>
              <a:off x="0" y="-47625"/>
              <a:ext cx="812800" cy="860425"/>
            </a:xfrm>
            <a:prstGeom prst="rect">
              <a:avLst/>
            </a:prstGeom>
          </p:spPr>
          <p:txBody>
            <a:bodyPr anchor="ctr" rtlCol="false" tIns="152400" lIns="152400" bIns="152400" rIns="152400"/>
            <a:lstStyle/>
            <a:p>
              <a:pPr algn="ctr" marL="0" indent="0" lvl="0">
                <a:lnSpc>
                  <a:spcPts val="4940"/>
                </a:lnSpc>
              </a:pPr>
              <a:r>
                <a:rPr lang="en-US" sz="3800">
                  <a:solidFill>
                    <a:srgbClr val="000001"/>
                  </a:solidFill>
                  <a:latin typeface="Inter"/>
                </a:rPr>
                <a:t>Professional Studios</a:t>
              </a:r>
            </a:p>
          </p:txBody>
        </p:sp>
      </p:grpSp>
      <p:sp>
        <p:nvSpPr>
          <p:cNvPr name="Freeform 17" id="17"/>
          <p:cNvSpPr/>
          <p:nvPr/>
        </p:nvSpPr>
        <p:spPr>
          <a:xfrm flipH="false" flipV="false" rot="0">
            <a:off x="10710157" y="4943193"/>
            <a:ext cx="2978087" cy="4114800"/>
          </a:xfrm>
          <a:custGeom>
            <a:avLst/>
            <a:gdLst/>
            <a:ahLst/>
            <a:cxnLst/>
            <a:rect r="r" b="b" t="t" l="l"/>
            <a:pathLst>
              <a:path h="4114800" w="2978087">
                <a:moveTo>
                  <a:pt x="0" y="0"/>
                </a:moveTo>
                <a:lnTo>
                  <a:pt x="2978087" y="0"/>
                </a:lnTo>
                <a:lnTo>
                  <a:pt x="297808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3467144" y="5110399"/>
            <a:ext cx="4055169" cy="3462101"/>
          </a:xfrm>
          <a:custGeom>
            <a:avLst/>
            <a:gdLst/>
            <a:ahLst/>
            <a:cxnLst/>
            <a:rect r="r" b="b" t="t" l="l"/>
            <a:pathLst>
              <a:path h="3462101" w="4055169">
                <a:moveTo>
                  <a:pt x="0" y="0"/>
                </a:moveTo>
                <a:lnTo>
                  <a:pt x="4055169" y="0"/>
                </a:lnTo>
                <a:lnTo>
                  <a:pt x="4055169" y="3462101"/>
                </a:lnTo>
                <a:lnTo>
                  <a:pt x="0" y="3462101"/>
                </a:lnTo>
                <a:lnTo>
                  <a:pt x="0" y="0"/>
                </a:lnTo>
                <a:close/>
              </a:path>
            </a:pathLst>
          </a:custGeom>
          <a:blipFill>
            <a:blip r:embed="rId5"/>
            <a:stretch>
              <a:fillRect l="0" t="0" r="0" b="0"/>
            </a:stretch>
          </a:blipFill>
        </p:spPr>
      </p:sp>
    </p:spTree>
  </p:cSld>
  <p:clrMapOvr>
    <a:masterClrMapping/>
  </p:clrMapOvr>
  <p:transition spd="fast">
    <p:fade/>
  </p:transition>
</p:sld>
</file>

<file path=ppt/slides/slide6.xml><?xml version="1.0" encoding="utf-8"?>
<p:sld xmlns:p="http://schemas.openxmlformats.org/presentationml/2006/main" xmlns:a="http://schemas.openxmlformats.org/drawingml/2006/main">
  <p:cSld>
    <p:bg>
      <p:bgPr>
        <a:solidFill>
          <a:srgbClr val="F2C748"/>
        </a:solidFill>
      </p:bgPr>
    </p:bg>
    <p:spTree>
      <p:nvGrpSpPr>
        <p:cNvPr id="1" name=""/>
        <p:cNvGrpSpPr/>
        <p:nvPr/>
      </p:nvGrpSpPr>
      <p:grpSpPr>
        <a:xfrm>
          <a:off x="0" y="0"/>
          <a:ext cx="0" cy="0"/>
          <a:chOff x="0" y="0"/>
          <a:chExt cx="0" cy="0"/>
        </a:xfrm>
      </p:grpSpPr>
      <p:grpSp>
        <p:nvGrpSpPr>
          <p:cNvPr name="Group 2" id="2"/>
          <p:cNvGrpSpPr/>
          <p:nvPr/>
        </p:nvGrpSpPr>
        <p:grpSpPr>
          <a:xfrm rot="0">
            <a:off x="1458347" y="3410622"/>
            <a:ext cx="6858000" cy="1046249"/>
            <a:chOff x="0" y="0"/>
            <a:chExt cx="1806222" cy="275555"/>
          </a:xfrm>
        </p:grpSpPr>
        <p:sp>
          <p:nvSpPr>
            <p:cNvPr name="Freeform 3" id="3"/>
            <p:cNvSpPr/>
            <p:nvPr/>
          </p:nvSpPr>
          <p:spPr>
            <a:xfrm flipH="false" flipV="false" rot="0">
              <a:off x="0" y="0"/>
              <a:ext cx="1806222" cy="275555"/>
            </a:xfrm>
            <a:custGeom>
              <a:avLst/>
              <a:gdLst/>
              <a:ahLst/>
              <a:cxnLst/>
              <a:rect r="r" b="b" t="t" l="l"/>
              <a:pathLst>
                <a:path h="275555" w="1806222">
                  <a:moveTo>
                    <a:pt x="28222" y="0"/>
                  </a:moveTo>
                  <a:lnTo>
                    <a:pt x="1778000" y="0"/>
                  </a:lnTo>
                  <a:cubicBezTo>
                    <a:pt x="1793587" y="0"/>
                    <a:pt x="1806222" y="12636"/>
                    <a:pt x="1806222" y="28222"/>
                  </a:cubicBezTo>
                  <a:lnTo>
                    <a:pt x="1806222" y="247333"/>
                  </a:lnTo>
                  <a:cubicBezTo>
                    <a:pt x="1806222" y="254818"/>
                    <a:pt x="1803249" y="261997"/>
                    <a:pt x="1797956" y="267289"/>
                  </a:cubicBezTo>
                  <a:cubicBezTo>
                    <a:pt x="1792663" y="272582"/>
                    <a:pt x="1785485" y="275555"/>
                    <a:pt x="1778000" y="275555"/>
                  </a:cubicBezTo>
                  <a:lnTo>
                    <a:pt x="28222" y="275555"/>
                  </a:lnTo>
                  <a:cubicBezTo>
                    <a:pt x="20737" y="275555"/>
                    <a:pt x="13559" y="272582"/>
                    <a:pt x="8266" y="267289"/>
                  </a:cubicBezTo>
                  <a:cubicBezTo>
                    <a:pt x="2973" y="261997"/>
                    <a:pt x="0" y="254818"/>
                    <a:pt x="0" y="247333"/>
                  </a:cubicBezTo>
                  <a:lnTo>
                    <a:pt x="0" y="28222"/>
                  </a:lnTo>
                  <a:cubicBezTo>
                    <a:pt x="0" y="20737"/>
                    <a:pt x="2973" y="13559"/>
                    <a:pt x="8266" y="8266"/>
                  </a:cubicBezTo>
                  <a:cubicBezTo>
                    <a:pt x="13559" y="2973"/>
                    <a:pt x="20737" y="0"/>
                    <a:pt x="28222" y="0"/>
                  </a:cubicBezTo>
                  <a:close/>
                </a:path>
              </a:pathLst>
            </a:custGeom>
            <a:solidFill>
              <a:srgbClr val="FFFFFF"/>
            </a:solidFill>
            <a:ln cap="rnd">
              <a:noFill/>
              <a:prstDash val="solid"/>
              <a:round/>
            </a:ln>
          </p:spPr>
        </p:sp>
        <p:sp>
          <p:nvSpPr>
            <p:cNvPr name="TextBox 4" id="4"/>
            <p:cNvSpPr txBox="true"/>
            <p:nvPr/>
          </p:nvSpPr>
          <p:spPr>
            <a:xfrm>
              <a:off x="0" y="-47625"/>
              <a:ext cx="812800" cy="860425"/>
            </a:xfrm>
            <a:prstGeom prst="rect">
              <a:avLst/>
            </a:prstGeom>
          </p:spPr>
          <p:txBody>
            <a:bodyPr anchor="ctr" rtlCol="false" tIns="152400" lIns="152400" bIns="152400" rIns="152400"/>
            <a:lstStyle/>
            <a:p>
              <a:pPr algn="ctr" marL="0" indent="0" lvl="0">
                <a:lnSpc>
                  <a:spcPts val="4940"/>
                </a:lnSpc>
              </a:pPr>
              <a:r>
                <a:rPr lang="en-US" sz="3800">
                  <a:solidFill>
                    <a:srgbClr val="000001"/>
                  </a:solidFill>
                  <a:latin typeface="Inter"/>
                </a:rPr>
                <a:t>Simplicity</a:t>
              </a:r>
            </a:p>
          </p:txBody>
        </p:sp>
      </p:grpSp>
      <p:grpSp>
        <p:nvGrpSpPr>
          <p:cNvPr name="Group 5" id="5"/>
          <p:cNvGrpSpPr/>
          <p:nvPr/>
        </p:nvGrpSpPr>
        <p:grpSpPr>
          <a:xfrm rot="0">
            <a:off x="1458347" y="4897206"/>
            <a:ext cx="6858000" cy="1905000"/>
            <a:chOff x="0" y="0"/>
            <a:chExt cx="1806222" cy="501728"/>
          </a:xfrm>
        </p:grpSpPr>
        <p:sp>
          <p:nvSpPr>
            <p:cNvPr name="Freeform 6" id="6"/>
            <p:cNvSpPr/>
            <p:nvPr/>
          </p:nvSpPr>
          <p:spPr>
            <a:xfrm flipH="false" flipV="false" rot="0">
              <a:off x="0" y="0"/>
              <a:ext cx="1806222" cy="501728"/>
            </a:xfrm>
            <a:custGeom>
              <a:avLst/>
              <a:gdLst/>
              <a:ahLst/>
              <a:cxnLst/>
              <a:rect r="r" b="b" t="t" l="l"/>
              <a:pathLst>
                <a:path h="501728" w="1806222">
                  <a:moveTo>
                    <a:pt x="28222" y="0"/>
                  </a:moveTo>
                  <a:lnTo>
                    <a:pt x="1778000" y="0"/>
                  </a:lnTo>
                  <a:cubicBezTo>
                    <a:pt x="1793587" y="0"/>
                    <a:pt x="1806222" y="12636"/>
                    <a:pt x="1806222" y="28222"/>
                  </a:cubicBezTo>
                  <a:lnTo>
                    <a:pt x="1806222" y="473506"/>
                  </a:lnTo>
                  <a:cubicBezTo>
                    <a:pt x="1806222" y="480991"/>
                    <a:pt x="1803249" y="488170"/>
                    <a:pt x="1797956" y="493462"/>
                  </a:cubicBezTo>
                  <a:cubicBezTo>
                    <a:pt x="1792663" y="498755"/>
                    <a:pt x="1785485" y="501728"/>
                    <a:pt x="1778000" y="501728"/>
                  </a:cubicBezTo>
                  <a:lnTo>
                    <a:pt x="28222" y="501728"/>
                  </a:lnTo>
                  <a:cubicBezTo>
                    <a:pt x="20737" y="501728"/>
                    <a:pt x="13559" y="498755"/>
                    <a:pt x="8266" y="493462"/>
                  </a:cubicBezTo>
                  <a:cubicBezTo>
                    <a:pt x="2973" y="488170"/>
                    <a:pt x="0" y="480991"/>
                    <a:pt x="0" y="473506"/>
                  </a:cubicBezTo>
                  <a:lnTo>
                    <a:pt x="0" y="28222"/>
                  </a:lnTo>
                  <a:cubicBezTo>
                    <a:pt x="0" y="20737"/>
                    <a:pt x="2973" y="13559"/>
                    <a:pt x="8266" y="8266"/>
                  </a:cubicBezTo>
                  <a:cubicBezTo>
                    <a:pt x="13559" y="2973"/>
                    <a:pt x="20737" y="0"/>
                    <a:pt x="28222" y="0"/>
                  </a:cubicBezTo>
                  <a:close/>
                </a:path>
              </a:pathLst>
            </a:custGeom>
            <a:solidFill>
              <a:srgbClr val="FFFFFF"/>
            </a:solidFill>
            <a:ln cap="rnd">
              <a:noFill/>
              <a:prstDash val="solid"/>
              <a:round/>
            </a:ln>
          </p:spPr>
        </p:sp>
        <p:sp>
          <p:nvSpPr>
            <p:cNvPr name="TextBox 7" id="7"/>
            <p:cNvSpPr txBox="true"/>
            <p:nvPr/>
          </p:nvSpPr>
          <p:spPr>
            <a:xfrm>
              <a:off x="0" y="-47625"/>
              <a:ext cx="812800" cy="860425"/>
            </a:xfrm>
            <a:prstGeom prst="rect">
              <a:avLst/>
            </a:prstGeom>
          </p:spPr>
          <p:txBody>
            <a:bodyPr anchor="ctr" rtlCol="false" tIns="152400" lIns="152400" bIns="152400" rIns="152400"/>
            <a:lstStyle/>
            <a:p>
              <a:pPr algn="ctr" marL="0" indent="0" lvl="0">
                <a:lnSpc>
                  <a:spcPts val="4940"/>
                </a:lnSpc>
              </a:pPr>
              <a:r>
                <a:rPr lang="en-US" sz="3800">
                  <a:solidFill>
                    <a:srgbClr val="000001"/>
                  </a:solidFill>
                  <a:latin typeface="Inter"/>
                </a:rPr>
                <a:t>Effectiveness in Blocking Low-Frequency Noise:</a:t>
              </a:r>
            </a:p>
          </p:txBody>
        </p:sp>
      </p:grpSp>
      <p:grpSp>
        <p:nvGrpSpPr>
          <p:cNvPr name="Group 8" id="8"/>
          <p:cNvGrpSpPr/>
          <p:nvPr/>
        </p:nvGrpSpPr>
        <p:grpSpPr>
          <a:xfrm rot="0">
            <a:off x="9710129" y="3410622"/>
            <a:ext cx="6858000" cy="1064387"/>
            <a:chOff x="0" y="0"/>
            <a:chExt cx="1806222" cy="280332"/>
          </a:xfrm>
        </p:grpSpPr>
        <p:sp>
          <p:nvSpPr>
            <p:cNvPr name="Freeform 9" id="9"/>
            <p:cNvSpPr/>
            <p:nvPr/>
          </p:nvSpPr>
          <p:spPr>
            <a:xfrm flipH="false" flipV="false" rot="0">
              <a:off x="0" y="0"/>
              <a:ext cx="1806222" cy="280332"/>
            </a:xfrm>
            <a:custGeom>
              <a:avLst/>
              <a:gdLst/>
              <a:ahLst/>
              <a:cxnLst/>
              <a:rect r="r" b="b" t="t" l="l"/>
              <a:pathLst>
                <a:path h="280332" w="1806222">
                  <a:moveTo>
                    <a:pt x="28222" y="0"/>
                  </a:moveTo>
                  <a:lnTo>
                    <a:pt x="1778000" y="0"/>
                  </a:lnTo>
                  <a:cubicBezTo>
                    <a:pt x="1793587" y="0"/>
                    <a:pt x="1806222" y="12636"/>
                    <a:pt x="1806222" y="28222"/>
                  </a:cubicBezTo>
                  <a:lnTo>
                    <a:pt x="1806222" y="252110"/>
                  </a:lnTo>
                  <a:cubicBezTo>
                    <a:pt x="1806222" y="259595"/>
                    <a:pt x="1803249" y="266774"/>
                    <a:pt x="1797956" y="272066"/>
                  </a:cubicBezTo>
                  <a:cubicBezTo>
                    <a:pt x="1792663" y="277359"/>
                    <a:pt x="1785485" y="280332"/>
                    <a:pt x="1778000" y="280332"/>
                  </a:cubicBezTo>
                  <a:lnTo>
                    <a:pt x="28222" y="280332"/>
                  </a:lnTo>
                  <a:cubicBezTo>
                    <a:pt x="20737" y="280332"/>
                    <a:pt x="13559" y="277359"/>
                    <a:pt x="8266" y="272066"/>
                  </a:cubicBezTo>
                  <a:cubicBezTo>
                    <a:pt x="2973" y="266774"/>
                    <a:pt x="0" y="259595"/>
                    <a:pt x="0" y="252110"/>
                  </a:cubicBezTo>
                  <a:lnTo>
                    <a:pt x="0" y="28222"/>
                  </a:lnTo>
                  <a:cubicBezTo>
                    <a:pt x="0" y="20737"/>
                    <a:pt x="2973" y="13559"/>
                    <a:pt x="8266" y="8266"/>
                  </a:cubicBezTo>
                  <a:cubicBezTo>
                    <a:pt x="13559" y="2973"/>
                    <a:pt x="20737" y="0"/>
                    <a:pt x="28222" y="0"/>
                  </a:cubicBezTo>
                  <a:close/>
                </a:path>
              </a:pathLst>
            </a:custGeom>
            <a:solidFill>
              <a:srgbClr val="FFFFFF"/>
            </a:solidFill>
            <a:ln cap="rnd">
              <a:noFill/>
              <a:prstDash val="solid"/>
              <a:round/>
            </a:ln>
          </p:spPr>
        </p:sp>
        <p:sp>
          <p:nvSpPr>
            <p:cNvPr name="TextBox 10" id="10"/>
            <p:cNvSpPr txBox="true"/>
            <p:nvPr/>
          </p:nvSpPr>
          <p:spPr>
            <a:xfrm>
              <a:off x="0" y="-47625"/>
              <a:ext cx="812800" cy="860425"/>
            </a:xfrm>
            <a:prstGeom prst="rect">
              <a:avLst/>
            </a:prstGeom>
          </p:spPr>
          <p:txBody>
            <a:bodyPr anchor="ctr" rtlCol="false" tIns="152400" lIns="152400" bIns="152400" rIns="152400"/>
            <a:lstStyle/>
            <a:p>
              <a:pPr algn="ctr" marL="0" indent="0" lvl="0">
                <a:lnSpc>
                  <a:spcPts val="4940"/>
                </a:lnSpc>
              </a:pPr>
              <a:r>
                <a:rPr lang="en-US" sz="3800">
                  <a:solidFill>
                    <a:srgbClr val="000001"/>
                  </a:solidFill>
                  <a:latin typeface="Inter"/>
                </a:rPr>
                <a:t>Low Cost</a:t>
              </a:r>
            </a:p>
          </p:txBody>
        </p:sp>
      </p:grpSp>
      <p:grpSp>
        <p:nvGrpSpPr>
          <p:cNvPr name="Group 11" id="11"/>
          <p:cNvGrpSpPr/>
          <p:nvPr/>
        </p:nvGrpSpPr>
        <p:grpSpPr>
          <a:xfrm rot="0">
            <a:off x="9710129" y="4915344"/>
            <a:ext cx="6858000" cy="1905000"/>
            <a:chOff x="0" y="0"/>
            <a:chExt cx="1806222" cy="501728"/>
          </a:xfrm>
        </p:grpSpPr>
        <p:sp>
          <p:nvSpPr>
            <p:cNvPr name="Freeform 12" id="12"/>
            <p:cNvSpPr/>
            <p:nvPr/>
          </p:nvSpPr>
          <p:spPr>
            <a:xfrm flipH="false" flipV="false" rot="0">
              <a:off x="0" y="0"/>
              <a:ext cx="1806222" cy="501728"/>
            </a:xfrm>
            <a:custGeom>
              <a:avLst/>
              <a:gdLst/>
              <a:ahLst/>
              <a:cxnLst/>
              <a:rect r="r" b="b" t="t" l="l"/>
              <a:pathLst>
                <a:path h="501728" w="1806222">
                  <a:moveTo>
                    <a:pt x="28222" y="0"/>
                  </a:moveTo>
                  <a:lnTo>
                    <a:pt x="1778000" y="0"/>
                  </a:lnTo>
                  <a:cubicBezTo>
                    <a:pt x="1793587" y="0"/>
                    <a:pt x="1806222" y="12636"/>
                    <a:pt x="1806222" y="28222"/>
                  </a:cubicBezTo>
                  <a:lnTo>
                    <a:pt x="1806222" y="473506"/>
                  </a:lnTo>
                  <a:cubicBezTo>
                    <a:pt x="1806222" y="480991"/>
                    <a:pt x="1803249" y="488170"/>
                    <a:pt x="1797956" y="493462"/>
                  </a:cubicBezTo>
                  <a:cubicBezTo>
                    <a:pt x="1792663" y="498755"/>
                    <a:pt x="1785485" y="501728"/>
                    <a:pt x="1778000" y="501728"/>
                  </a:cubicBezTo>
                  <a:lnTo>
                    <a:pt x="28222" y="501728"/>
                  </a:lnTo>
                  <a:cubicBezTo>
                    <a:pt x="20737" y="501728"/>
                    <a:pt x="13559" y="498755"/>
                    <a:pt x="8266" y="493462"/>
                  </a:cubicBezTo>
                  <a:cubicBezTo>
                    <a:pt x="2973" y="488170"/>
                    <a:pt x="0" y="480991"/>
                    <a:pt x="0" y="473506"/>
                  </a:cubicBezTo>
                  <a:lnTo>
                    <a:pt x="0" y="28222"/>
                  </a:lnTo>
                  <a:cubicBezTo>
                    <a:pt x="0" y="20737"/>
                    <a:pt x="2973" y="13559"/>
                    <a:pt x="8266" y="8266"/>
                  </a:cubicBezTo>
                  <a:cubicBezTo>
                    <a:pt x="13559" y="2973"/>
                    <a:pt x="20737" y="0"/>
                    <a:pt x="28222" y="0"/>
                  </a:cubicBezTo>
                  <a:close/>
                </a:path>
              </a:pathLst>
            </a:custGeom>
            <a:solidFill>
              <a:srgbClr val="FFFFFF"/>
            </a:solidFill>
            <a:ln cap="rnd">
              <a:noFill/>
              <a:prstDash val="solid"/>
              <a:round/>
            </a:ln>
          </p:spPr>
        </p:sp>
        <p:sp>
          <p:nvSpPr>
            <p:cNvPr name="TextBox 13" id="13"/>
            <p:cNvSpPr txBox="true"/>
            <p:nvPr/>
          </p:nvSpPr>
          <p:spPr>
            <a:xfrm>
              <a:off x="0" y="-47625"/>
              <a:ext cx="812800" cy="860425"/>
            </a:xfrm>
            <a:prstGeom prst="rect">
              <a:avLst/>
            </a:prstGeom>
          </p:spPr>
          <p:txBody>
            <a:bodyPr anchor="ctr" rtlCol="false" tIns="152400" lIns="152400" bIns="152400" rIns="152400"/>
            <a:lstStyle/>
            <a:p>
              <a:pPr algn="ctr" marL="0" indent="0" lvl="0">
                <a:lnSpc>
                  <a:spcPts val="4940"/>
                </a:lnSpc>
              </a:pPr>
              <a:r>
                <a:rPr lang="en-US" sz="3800">
                  <a:solidFill>
                    <a:srgbClr val="000001"/>
                  </a:solidFill>
                  <a:latin typeface="Inter"/>
                </a:rPr>
                <a:t>Ease of Integration:</a:t>
              </a:r>
            </a:p>
          </p:txBody>
        </p:sp>
      </p:grpSp>
      <p:sp>
        <p:nvSpPr>
          <p:cNvPr name="TextBox 14" id="14"/>
          <p:cNvSpPr txBox="true"/>
          <p:nvPr/>
        </p:nvSpPr>
        <p:spPr>
          <a:xfrm rot="0">
            <a:off x="4000500" y="1590675"/>
            <a:ext cx="10287000" cy="1184275"/>
          </a:xfrm>
          <a:prstGeom prst="rect">
            <a:avLst/>
          </a:prstGeom>
        </p:spPr>
        <p:txBody>
          <a:bodyPr anchor="t" rtlCol="false" tIns="0" lIns="0" bIns="0" rIns="0">
            <a:spAutoFit/>
          </a:bodyPr>
          <a:lstStyle/>
          <a:p>
            <a:pPr algn="ctr">
              <a:lnSpc>
                <a:spcPts val="7699"/>
              </a:lnSpc>
            </a:pPr>
            <a:r>
              <a:rPr lang="en-US" sz="6999">
                <a:solidFill>
                  <a:srgbClr val="000001"/>
                </a:solidFill>
                <a:latin typeface="Agrandir Narrow Ultra-Bold"/>
              </a:rPr>
              <a:t>Advantages</a:t>
            </a:r>
          </a:p>
        </p:txBody>
      </p:sp>
      <p:grpSp>
        <p:nvGrpSpPr>
          <p:cNvPr name="Group 15" id="15"/>
          <p:cNvGrpSpPr/>
          <p:nvPr/>
        </p:nvGrpSpPr>
        <p:grpSpPr>
          <a:xfrm rot="0">
            <a:off x="1458347" y="7240356"/>
            <a:ext cx="6858000" cy="1064387"/>
            <a:chOff x="0" y="0"/>
            <a:chExt cx="1806222" cy="280332"/>
          </a:xfrm>
        </p:grpSpPr>
        <p:sp>
          <p:nvSpPr>
            <p:cNvPr name="Freeform 16" id="16"/>
            <p:cNvSpPr/>
            <p:nvPr/>
          </p:nvSpPr>
          <p:spPr>
            <a:xfrm flipH="false" flipV="false" rot="0">
              <a:off x="0" y="0"/>
              <a:ext cx="1806222" cy="280332"/>
            </a:xfrm>
            <a:custGeom>
              <a:avLst/>
              <a:gdLst/>
              <a:ahLst/>
              <a:cxnLst/>
              <a:rect r="r" b="b" t="t" l="l"/>
              <a:pathLst>
                <a:path h="280332" w="1806222">
                  <a:moveTo>
                    <a:pt x="28222" y="0"/>
                  </a:moveTo>
                  <a:lnTo>
                    <a:pt x="1778000" y="0"/>
                  </a:lnTo>
                  <a:cubicBezTo>
                    <a:pt x="1793587" y="0"/>
                    <a:pt x="1806222" y="12636"/>
                    <a:pt x="1806222" y="28222"/>
                  </a:cubicBezTo>
                  <a:lnTo>
                    <a:pt x="1806222" y="252110"/>
                  </a:lnTo>
                  <a:cubicBezTo>
                    <a:pt x="1806222" y="259595"/>
                    <a:pt x="1803249" y="266774"/>
                    <a:pt x="1797956" y="272066"/>
                  </a:cubicBezTo>
                  <a:cubicBezTo>
                    <a:pt x="1792663" y="277359"/>
                    <a:pt x="1785485" y="280332"/>
                    <a:pt x="1778000" y="280332"/>
                  </a:cubicBezTo>
                  <a:lnTo>
                    <a:pt x="28222" y="280332"/>
                  </a:lnTo>
                  <a:cubicBezTo>
                    <a:pt x="20737" y="280332"/>
                    <a:pt x="13559" y="277359"/>
                    <a:pt x="8266" y="272066"/>
                  </a:cubicBezTo>
                  <a:cubicBezTo>
                    <a:pt x="2973" y="266774"/>
                    <a:pt x="0" y="259595"/>
                    <a:pt x="0" y="252110"/>
                  </a:cubicBezTo>
                  <a:lnTo>
                    <a:pt x="0" y="28222"/>
                  </a:lnTo>
                  <a:cubicBezTo>
                    <a:pt x="0" y="20737"/>
                    <a:pt x="2973" y="13559"/>
                    <a:pt x="8266" y="8266"/>
                  </a:cubicBezTo>
                  <a:cubicBezTo>
                    <a:pt x="13559" y="2973"/>
                    <a:pt x="20737" y="0"/>
                    <a:pt x="28222" y="0"/>
                  </a:cubicBezTo>
                  <a:close/>
                </a:path>
              </a:pathLst>
            </a:custGeom>
            <a:solidFill>
              <a:srgbClr val="FFFFFF"/>
            </a:solidFill>
            <a:ln cap="rnd">
              <a:noFill/>
              <a:prstDash val="solid"/>
              <a:round/>
            </a:ln>
          </p:spPr>
        </p:sp>
        <p:sp>
          <p:nvSpPr>
            <p:cNvPr name="TextBox 17" id="17"/>
            <p:cNvSpPr txBox="true"/>
            <p:nvPr/>
          </p:nvSpPr>
          <p:spPr>
            <a:xfrm>
              <a:off x="0" y="-47625"/>
              <a:ext cx="812800" cy="860425"/>
            </a:xfrm>
            <a:prstGeom prst="rect">
              <a:avLst/>
            </a:prstGeom>
          </p:spPr>
          <p:txBody>
            <a:bodyPr anchor="ctr" rtlCol="false" tIns="152400" lIns="152400" bIns="152400" rIns="152400"/>
            <a:lstStyle/>
            <a:p>
              <a:pPr algn="ctr" marL="0" indent="0" lvl="0">
                <a:lnSpc>
                  <a:spcPts val="4940"/>
                </a:lnSpc>
              </a:pPr>
              <a:r>
                <a:rPr lang="en-US" sz="3800">
                  <a:solidFill>
                    <a:srgbClr val="000001"/>
                  </a:solidFill>
                  <a:latin typeface="Inter"/>
                </a:rPr>
                <a:t>Smooth Frequency Roll-off</a:t>
              </a:r>
            </a:p>
          </p:txBody>
        </p:sp>
      </p:grpSp>
      <p:grpSp>
        <p:nvGrpSpPr>
          <p:cNvPr name="Group 18" id="18"/>
          <p:cNvGrpSpPr/>
          <p:nvPr/>
        </p:nvGrpSpPr>
        <p:grpSpPr>
          <a:xfrm rot="0">
            <a:off x="9710129" y="7258494"/>
            <a:ext cx="6858000" cy="1064387"/>
            <a:chOff x="0" y="0"/>
            <a:chExt cx="1806222" cy="280332"/>
          </a:xfrm>
        </p:grpSpPr>
        <p:sp>
          <p:nvSpPr>
            <p:cNvPr name="Freeform 19" id="19"/>
            <p:cNvSpPr/>
            <p:nvPr/>
          </p:nvSpPr>
          <p:spPr>
            <a:xfrm flipH="false" flipV="false" rot="0">
              <a:off x="0" y="0"/>
              <a:ext cx="1806222" cy="280332"/>
            </a:xfrm>
            <a:custGeom>
              <a:avLst/>
              <a:gdLst/>
              <a:ahLst/>
              <a:cxnLst/>
              <a:rect r="r" b="b" t="t" l="l"/>
              <a:pathLst>
                <a:path h="280332" w="1806222">
                  <a:moveTo>
                    <a:pt x="28222" y="0"/>
                  </a:moveTo>
                  <a:lnTo>
                    <a:pt x="1778000" y="0"/>
                  </a:lnTo>
                  <a:cubicBezTo>
                    <a:pt x="1793587" y="0"/>
                    <a:pt x="1806222" y="12636"/>
                    <a:pt x="1806222" y="28222"/>
                  </a:cubicBezTo>
                  <a:lnTo>
                    <a:pt x="1806222" y="252110"/>
                  </a:lnTo>
                  <a:cubicBezTo>
                    <a:pt x="1806222" y="259595"/>
                    <a:pt x="1803249" y="266774"/>
                    <a:pt x="1797956" y="272066"/>
                  </a:cubicBezTo>
                  <a:cubicBezTo>
                    <a:pt x="1792663" y="277359"/>
                    <a:pt x="1785485" y="280332"/>
                    <a:pt x="1778000" y="280332"/>
                  </a:cubicBezTo>
                  <a:lnTo>
                    <a:pt x="28222" y="280332"/>
                  </a:lnTo>
                  <a:cubicBezTo>
                    <a:pt x="20737" y="280332"/>
                    <a:pt x="13559" y="277359"/>
                    <a:pt x="8266" y="272066"/>
                  </a:cubicBezTo>
                  <a:cubicBezTo>
                    <a:pt x="2973" y="266774"/>
                    <a:pt x="0" y="259595"/>
                    <a:pt x="0" y="252110"/>
                  </a:cubicBezTo>
                  <a:lnTo>
                    <a:pt x="0" y="28222"/>
                  </a:lnTo>
                  <a:cubicBezTo>
                    <a:pt x="0" y="20737"/>
                    <a:pt x="2973" y="13559"/>
                    <a:pt x="8266" y="8266"/>
                  </a:cubicBezTo>
                  <a:cubicBezTo>
                    <a:pt x="13559" y="2973"/>
                    <a:pt x="20737" y="0"/>
                    <a:pt x="28222" y="0"/>
                  </a:cubicBezTo>
                  <a:close/>
                </a:path>
              </a:pathLst>
            </a:custGeom>
            <a:solidFill>
              <a:srgbClr val="FFFFFF"/>
            </a:solidFill>
            <a:ln cap="rnd">
              <a:noFill/>
              <a:prstDash val="solid"/>
              <a:round/>
            </a:ln>
          </p:spPr>
        </p:sp>
        <p:sp>
          <p:nvSpPr>
            <p:cNvPr name="TextBox 20" id="20"/>
            <p:cNvSpPr txBox="true"/>
            <p:nvPr/>
          </p:nvSpPr>
          <p:spPr>
            <a:xfrm>
              <a:off x="0" y="-47625"/>
              <a:ext cx="812800" cy="860425"/>
            </a:xfrm>
            <a:prstGeom prst="rect">
              <a:avLst/>
            </a:prstGeom>
          </p:spPr>
          <p:txBody>
            <a:bodyPr anchor="ctr" rtlCol="false" tIns="152400" lIns="152400" bIns="152400" rIns="152400"/>
            <a:lstStyle/>
            <a:p>
              <a:pPr algn="ctr" marL="0" indent="0" lvl="0">
                <a:lnSpc>
                  <a:spcPts val="4940"/>
                </a:lnSpc>
              </a:pPr>
              <a:r>
                <a:rPr lang="en-US" sz="3800">
                  <a:solidFill>
                    <a:srgbClr val="000001"/>
                  </a:solidFill>
                  <a:latin typeface="Inter"/>
                </a:rPr>
                <a:t>Low Power Consumption</a:t>
              </a:r>
            </a:p>
          </p:txBody>
        </p:sp>
      </p:grpSp>
    </p:spTree>
  </p:cSld>
  <p:clrMapOvr>
    <a:masterClrMapping/>
  </p:clrMapOvr>
  <p:transition spd="fast">
    <p:fade/>
  </p:transition>
</p:sld>
</file>

<file path=ppt/slides/slide7.xml><?xml version="1.0" encoding="utf-8"?>
<p:sld xmlns:p="http://schemas.openxmlformats.org/presentationml/2006/main" xmlns:a="http://schemas.openxmlformats.org/drawingml/2006/main">
  <p:cSld>
    <p:bg>
      <p:bgPr>
        <a:solidFill>
          <a:srgbClr val="8BAED3"/>
        </a:solidFill>
      </p:bgPr>
    </p:bg>
    <p:spTree>
      <p:nvGrpSpPr>
        <p:cNvPr id="1" name=""/>
        <p:cNvGrpSpPr/>
        <p:nvPr/>
      </p:nvGrpSpPr>
      <p:grpSpPr>
        <a:xfrm>
          <a:off x="0" y="0"/>
          <a:ext cx="0" cy="0"/>
          <a:chOff x="0" y="0"/>
          <a:chExt cx="0" cy="0"/>
        </a:xfrm>
      </p:grpSpPr>
      <p:grpSp>
        <p:nvGrpSpPr>
          <p:cNvPr name="Group 2" id="2"/>
          <p:cNvGrpSpPr/>
          <p:nvPr/>
        </p:nvGrpSpPr>
        <p:grpSpPr>
          <a:xfrm rot="0">
            <a:off x="1458347" y="3410622"/>
            <a:ext cx="6858000" cy="1046249"/>
            <a:chOff x="0" y="0"/>
            <a:chExt cx="1806222" cy="275555"/>
          </a:xfrm>
        </p:grpSpPr>
        <p:sp>
          <p:nvSpPr>
            <p:cNvPr name="Freeform 3" id="3"/>
            <p:cNvSpPr/>
            <p:nvPr/>
          </p:nvSpPr>
          <p:spPr>
            <a:xfrm flipH="false" flipV="false" rot="0">
              <a:off x="0" y="0"/>
              <a:ext cx="1806222" cy="275555"/>
            </a:xfrm>
            <a:custGeom>
              <a:avLst/>
              <a:gdLst/>
              <a:ahLst/>
              <a:cxnLst/>
              <a:rect r="r" b="b" t="t" l="l"/>
              <a:pathLst>
                <a:path h="275555" w="1806222">
                  <a:moveTo>
                    <a:pt x="28222" y="0"/>
                  </a:moveTo>
                  <a:lnTo>
                    <a:pt x="1778000" y="0"/>
                  </a:lnTo>
                  <a:cubicBezTo>
                    <a:pt x="1793587" y="0"/>
                    <a:pt x="1806222" y="12636"/>
                    <a:pt x="1806222" y="28222"/>
                  </a:cubicBezTo>
                  <a:lnTo>
                    <a:pt x="1806222" y="247333"/>
                  </a:lnTo>
                  <a:cubicBezTo>
                    <a:pt x="1806222" y="254818"/>
                    <a:pt x="1803249" y="261997"/>
                    <a:pt x="1797956" y="267289"/>
                  </a:cubicBezTo>
                  <a:cubicBezTo>
                    <a:pt x="1792663" y="272582"/>
                    <a:pt x="1785485" y="275555"/>
                    <a:pt x="1778000" y="275555"/>
                  </a:cubicBezTo>
                  <a:lnTo>
                    <a:pt x="28222" y="275555"/>
                  </a:lnTo>
                  <a:cubicBezTo>
                    <a:pt x="20737" y="275555"/>
                    <a:pt x="13559" y="272582"/>
                    <a:pt x="8266" y="267289"/>
                  </a:cubicBezTo>
                  <a:cubicBezTo>
                    <a:pt x="2973" y="261997"/>
                    <a:pt x="0" y="254818"/>
                    <a:pt x="0" y="247333"/>
                  </a:cubicBezTo>
                  <a:lnTo>
                    <a:pt x="0" y="28222"/>
                  </a:lnTo>
                  <a:cubicBezTo>
                    <a:pt x="0" y="20737"/>
                    <a:pt x="2973" y="13559"/>
                    <a:pt x="8266" y="8266"/>
                  </a:cubicBezTo>
                  <a:cubicBezTo>
                    <a:pt x="13559" y="2973"/>
                    <a:pt x="20737" y="0"/>
                    <a:pt x="28222" y="0"/>
                  </a:cubicBezTo>
                  <a:close/>
                </a:path>
              </a:pathLst>
            </a:custGeom>
            <a:solidFill>
              <a:srgbClr val="FFFFFF"/>
            </a:solidFill>
            <a:ln cap="rnd">
              <a:noFill/>
              <a:prstDash val="solid"/>
              <a:round/>
            </a:ln>
          </p:spPr>
        </p:sp>
        <p:sp>
          <p:nvSpPr>
            <p:cNvPr name="TextBox 4" id="4"/>
            <p:cNvSpPr txBox="true"/>
            <p:nvPr/>
          </p:nvSpPr>
          <p:spPr>
            <a:xfrm>
              <a:off x="0" y="-47625"/>
              <a:ext cx="812800" cy="860425"/>
            </a:xfrm>
            <a:prstGeom prst="rect">
              <a:avLst/>
            </a:prstGeom>
          </p:spPr>
          <p:txBody>
            <a:bodyPr anchor="ctr" rtlCol="false" tIns="152400" lIns="152400" bIns="152400" rIns="152400"/>
            <a:lstStyle/>
            <a:p>
              <a:pPr algn="ctr" marL="0" indent="0" lvl="0">
                <a:lnSpc>
                  <a:spcPts val="4940"/>
                </a:lnSpc>
              </a:pPr>
              <a:r>
                <a:rPr lang="en-US" sz="3800">
                  <a:solidFill>
                    <a:srgbClr val="000001"/>
                  </a:solidFill>
                  <a:latin typeface="Inter"/>
                </a:rPr>
                <a:t>Limited Selectivity</a:t>
              </a:r>
            </a:p>
          </p:txBody>
        </p:sp>
      </p:grpSp>
      <p:grpSp>
        <p:nvGrpSpPr>
          <p:cNvPr name="Group 5" id="5"/>
          <p:cNvGrpSpPr/>
          <p:nvPr/>
        </p:nvGrpSpPr>
        <p:grpSpPr>
          <a:xfrm rot="0">
            <a:off x="1458347" y="4897206"/>
            <a:ext cx="6858000" cy="1905000"/>
            <a:chOff x="0" y="0"/>
            <a:chExt cx="1806222" cy="501728"/>
          </a:xfrm>
        </p:grpSpPr>
        <p:sp>
          <p:nvSpPr>
            <p:cNvPr name="Freeform 6" id="6"/>
            <p:cNvSpPr/>
            <p:nvPr/>
          </p:nvSpPr>
          <p:spPr>
            <a:xfrm flipH="false" flipV="false" rot="0">
              <a:off x="0" y="0"/>
              <a:ext cx="1806222" cy="501728"/>
            </a:xfrm>
            <a:custGeom>
              <a:avLst/>
              <a:gdLst/>
              <a:ahLst/>
              <a:cxnLst/>
              <a:rect r="r" b="b" t="t" l="l"/>
              <a:pathLst>
                <a:path h="501728" w="1806222">
                  <a:moveTo>
                    <a:pt x="28222" y="0"/>
                  </a:moveTo>
                  <a:lnTo>
                    <a:pt x="1778000" y="0"/>
                  </a:lnTo>
                  <a:cubicBezTo>
                    <a:pt x="1793587" y="0"/>
                    <a:pt x="1806222" y="12636"/>
                    <a:pt x="1806222" y="28222"/>
                  </a:cubicBezTo>
                  <a:lnTo>
                    <a:pt x="1806222" y="473506"/>
                  </a:lnTo>
                  <a:cubicBezTo>
                    <a:pt x="1806222" y="480991"/>
                    <a:pt x="1803249" y="488170"/>
                    <a:pt x="1797956" y="493462"/>
                  </a:cubicBezTo>
                  <a:cubicBezTo>
                    <a:pt x="1792663" y="498755"/>
                    <a:pt x="1785485" y="501728"/>
                    <a:pt x="1778000" y="501728"/>
                  </a:cubicBezTo>
                  <a:lnTo>
                    <a:pt x="28222" y="501728"/>
                  </a:lnTo>
                  <a:cubicBezTo>
                    <a:pt x="20737" y="501728"/>
                    <a:pt x="13559" y="498755"/>
                    <a:pt x="8266" y="493462"/>
                  </a:cubicBezTo>
                  <a:cubicBezTo>
                    <a:pt x="2973" y="488170"/>
                    <a:pt x="0" y="480991"/>
                    <a:pt x="0" y="473506"/>
                  </a:cubicBezTo>
                  <a:lnTo>
                    <a:pt x="0" y="28222"/>
                  </a:lnTo>
                  <a:cubicBezTo>
                    <a:pt x="0" y="20737"/>
                    <a:pt x="2973" y="13559"/>
                    <a:pt x="8266" y="8266"/>
                  </a:cubicBezTo>
                  <a:cubicBezTo>
                    <a:pt x="13559" y="2973"/>
                    <a:pt x="20737" y="0"/>
                    <a:pt x="28222" y="0"/>
                  </a:cubicBezTo>
                  <a:close/>
                </a:path>
              </a:pathLst>
            </a:custGeom>
            <a:solidFill>
              <a:srgbClr val="FFFFFF"/>
            </a:solidFill>
            <a:ln cap="rnd">
              <a:noFill/>
              <a:prstDash val="solid"/>
              <a:round/>
            </a:ln>
          </p:spPr>
        </p:sp>
        <p:sp>
          <p:nvSpPr>
            <p:cNvPr name="TextBox 7" id="7"/>
            <p:cNvSpPr txBox="true"/>
            <p:nvPr/>
          </p:nvSpPr>
          <p:spPr>
            <a:xfrm>
              <a:off x="0" y="-47625"/>
              <a:ext cx="812800" cy="860425"/>
            </a:xfrm>
            <a:prstGeom prst="rect">
              <a:avLst/>
            </a:prstGeom>
          </p:spPr>
          <p:txBody>
            <a:bodyPr anchor="ctr" rtlCol="false" tIns="152400" lIns="152400" bIns="152400" rIns="152400"/>
            <a:lstStyle/>
            <a:p>
              <a:pPr algn="ctr" marL="0" indent="0" lvl="0">
                <a:lnSpc>
                  <a:spcPts val="4940"/>
                </a:lnSpc>
              </a:pPr>
              <a:r>
                <a:rPr lang="en-US" sz="3800">
                  <a:solidFill>
                    <a:srgbClr val="000001"/>
                  </a:solidFill>
                  <a:latin typeface="Inter"/>
                </a:rPr>
                <a:t>Sensitivity to Component Tolerances</a:t>
              </a:r>
            </a:p>
          </p:txBody>
        </p:sp>
      </p:grpSp>
      <p:grpSp>
        <p:nvGrpSpPr>
          <p:cNvPr name="Group 8" id="8"/>
          <p:cNvGrpSpPr/>
          <p:nvPr/>
        </p:nvGrpSpPr>
        <p:grpSpPr>
          <a:xfrm rot="0">
            <a:off x="9710129" y="3410622"/>
            <a:ext cx="6858000" cy="1064387"/>
            <a:chOff x="0" y="0"/>
            <a:chExt cx="1806222" cy="280332"/>
          </a:xfrm>
        </p:grpSpPr>
        <p:sp>
          <p:nvSpPr>
            <p:cNvPr name="Freeform 9" id="9"/>
            <p:cNvSpPr/>
            <p:nvPr/>
          </p:nvSpPr>
          <p:spPr>
            <a:xfrm flipH="false" flipV="false" rot="0">
              <a:off x="0" y="0"/>
              <a:ext cx="1806222" cy="280332"/>
            </a:xfrm>
            <a:custGeom>
              <a:avLst/>
              <a:gdLst/>
              <a:ahLst/>
              <a:cxnLst/>
              <a:rect r="r" b="b" t="t" l="l"/>
              <a:pathLst>
                <a:path h="280332" w="1806222">
                  <a:moveTo>
                    <a:pt x="28222" y="0"/>
                  </a:moveTo>
                  <a:lnTo>
                    <a:pt x="1778000" y="0"/>
                  </a:lnTo>
                  <a:cubicBezTo>
                    <a:pt x="1793587" y="0"/>
                    <a:pt x="1806222" y="12636"/>
                    <a:pt x="1806222" y="28222"/>
                  </a:cubicBezTo>
                  <a:lnTo>
                    <a:pt x="1806222" y="252110"/>
                  </a:lnTo>
                  <a:cubicBezTo>
                    <a:pt x="1806222" y="259595"/>
                    <a:pt x="1803249" y="266774"/>
                    <a:pt x="1797956" y="272066"/>
                  </a:cubicBezTo>
                  <a:cubicBezTo>
                    <a:pt x="1792663" y="277359"/>
                    <a:pt x="1785485" y="280332"/>
                    <a:pt x="1778000" y="280332"/>
                  </a:cubicBezTo>
                  <a:lnTo>
                    <a:pt x="28222" y="280332"/>
                  </a:lnTo>
                  <a:cubicBezTo>
                    <a:pt x="20737" y="280332"/>
                    <a:pt x="13559" y="277359"/>
                    <a:pt x="8266" y="272066"/>
                  </a:cubicBezTo>
                  <a:cubicBezTo>
                    <a:pt x="2973" y="266774"/>
                    <a:pt x="0" y="259595"/>
                    <a:pt x="0" y="252110"/>
                  </a:cubicBezTo>
                  <a:lnTo>
                    <a:pt x="0" y="28222"/>
                  </a:lnTo>
                  <a:cubicBezTo>
                    <a:pt x="0" y="20737"/>
                    <a:pt x="2973" y="13559"/>
                    <a:pt x="8266" y="8266"/>
                  </a:cubicBezTo>
                  <a:cubicBezTo>
                    <a:pt x="13559" y="2973"/>
                    <a:pt x="20737" y="0"/>
                    <a:pt x="28222" y="0"/>
                  </a:cubicBezTo>
                  <a:close/>
                </a:path>
              </a:pathLst>
            </a:custGeom>
            <a:solidFill>
              <a:srgbClr val="FFFFFF"/>
            </a:solidFill>
            <a:ln cap="rnd">
              <a:noFill/>
              <a:prstDash val="solid"/>
              <a:round/>
            </a:ln>
          </p:spPr>
        </p:sp>
        <p:sp>
          <p:nvSpPr>
            <p:cNvPr name="TextBox 10" id="10"/>
            <p:cNvSpPr txBox="true"/>
            <p:nvPr/>
          </p:nvSpPr>
          <p:spPr>
            <a:xfrm>
              <a:off x="0" y="-47625"/>
              <a:ext cx="812800" cy="860425"/>
            </a:xfrm>
            <a:prstGeom prst="rect">
              <a:avLst/>
            </a:prstGeom>
          </p:spPr>
          <p:txBody>
            <a:bodyPr anchor="ctr" rtlCol="false" tIns="152400" lIns="152400" bIns="152400" rIns="152400"/>
            <a:lstStyle/>
            <a:p>
              <a:pPr algn="ctr" marL="0" indent="0" lvl="0">
                <a:lnSpc>
                  <a:spcPts val="4940"/>
                </a:lnSpc>
              </a:pPr>
              <a:r>
                <a:rPr lang="en-US" sz="3800">
                  <a:solidFill>
                    <a:srgbClr val="000001"/>
                  </a:solidFill>
                  <a:latin typeface="Inter"/>
                </a:rPr>
                <a:t>Phase Shift</a:t>
              </a:r>
            </a:p>
          </p:txBody>
        </p:sp>
      </p:grpSp>
      <p:grpSp>
        <p:nvGrpSpPr>
          <p:cNvPr name="Group 11" id="11"/>
          <p:cNvGrpSpPr/>
          <p:nvPr/>
        </p:nvGrpSpPr>
        <p:grpSpPr>
          <a:xfrm rot="0">
            <a:off x="9710129" y="4915344"/>
            <a:ext cx="6858000" cy="1905000"/>
            <a:chOff x="0" y="0"/>
            <a:chExt cx="1806222" cy="501728"/>
          </a:xfrm>
        </p:grpSpPr>
        <p:sp>
          <p:nvSpPr>
            <p:cNvPr name="Freeform 12" id="12"/>
            <p:cNvSpPr/>
            <p:nvPr/>
          </p:nvSpPr>
          <p:spPr>
            <a:xfrm flipH="false" flipV="false" rot="0">
              <a:off x="0" y="0"/>
              <a:ext cx="1806222" cy="501728"/>
            </a:xfrm>
            <a:custGeom>
              <a:avLst/>
              <a:gdLst/>
              <a:ahLst/>
              <a:cxnLst/>
              <a:rect r="r" b="b" t="t" l="l"/>
              <a:pathLst>
                <a:path h="501728" w="1806222">
                  <a:moveTo>
                    <a:pt x="28222" y="0"/>
                  </a:moveTo>
                  <a:lnTo>
                    <a:pt x="1778000" y="0"/>
                  </a:lnTo>
                  <a:cubicBezTo>
                    <a:pt x="1793587" y="0"/>
                    <a:pt x="1806222" y="12636"/>
                    <a:pt x="1806222" y="28222"/>
                  </a:cubicBezTo>
                  <a:lnTo>
                    <a:pt x="1806222" y="473506"/>
                  </a:lnTo>
                  <a:cubicBezTo>
                    <a:pt x="1806222" y="480991"/>
                    <a:pt x="1803249" y="488170"/>
                    <a:pt x="1797956" y="493462"/>
                  </a:cubicBezTo>
                  <a:cubicBezTo>
                    <a:pt x="1792663" y="498755"/>
                    <a:pt x="1785485" y="501728"/>
                    <a:pt x="1778000" y="501728"/>
                  </a:cubicBezTo>
                  <a:lnTo>
                    <a:pt x="28222" y="501728"/>
                  </a:lnTo>
                  <a:cubicBezTo>
                    <a:pt x="20737" y="501728"/>
                    <a:pt x="13559" y="498755"/>
                    <a:pt x="8266" y="493462"/>
                  </a:cubicBezTo>
                  <a:cubicBezTo>
                    <a:pt x="2973" y="488170"/>
                    <a:pt x="0" y="480991"/>
                    <a:pt x="0" y="473506"/>
                  </a:cubicBezTo>
                  <a:lnTo>
                    <a:pt x="0" y="28222"/>
                  </a:lnTo>
                  <a:cubicBezTo>
                    <a:pt x="0" y="20737"/>
                    <a:pt x="2973" y="13559"/>
                    <a:pt x="8266" y="8266"/>
                  </a:cubicBezTo>
                  <a:cubicBezTo>
                    <a:pt x="13559" y="2973"/>
                    <a:pt x="20737" y="0"/>
                    <a:pt x="28222" y="0"/>
                  </a:cubicBezTo>
                  <a:close/>
                </a:path>
              </a:pathLst>
            </a:custGeom>
            <a:solidFill>
              <a:srgbClr val="FFFFFF"/>
            </a:solidFill>
            <a:ln cap="rnd">
              <a:noFill/>
              <a:prstDash val="solid"/>
              <a:round/>
            </a:ln>
          </p:spPr>
        </p:sp>
        <p:sp>
          <p:nvSpPr>
            <p:cNvPr name="TextBox 13" id="13"/>
            <p:cNvSpPr txBox="true"/>
            <p:nvPr/>
          </p:nvSpPr>
          <p:spPr>
            <a:xfrm>
              <a:off x="0" y="-47625"/>
              <a:ext cx="812800" cy="860425"/>
            </a:xfrm>
            <a:prstGeom prst="rect">
              <a:avLst/>
            </a:prstGeom>
          </p:spPr>
          <p:txBody>
            <a:bodyPr anchor="ctr" rtlCol="false" tIns="152400" lIns="152400" bIns="152400" rIns="152400"/>
            <a:lstStyle/>
            <a:p>
              <a:pPr algn="ctr" marL="0" indent="0" lvl="0">
                <a:lnSpc>
                  <a:spcPts val="4940"/>
                </a:lnSpc>
              </a:pPr>
              <a:r>
                <a:rPr lang="en-US" sz="3800">
                  <a:solidFill>
                    <a:srgbClr val="000001"/>
                  </a:solidFill>
                  <a:latin typeface="Inter"/>
                </a:rPr>
                <a:t>Frequency Range Limitation</a:t>
              </a:r>
            </a:p>
          </p:txBody>
        </p:sp>
      </p:grpSp>
      <p:sp>
        <p:nvSpPr>
          <p:cNvPr name="TextBox 14" id="14"/>
          <p:cNvSpPr txBox="true"/>
          <p:nvPr/>
        </p:nvSpPr>
        <p:spPr>
          <a:xfrm rot="0">
            <a:off x="4000500" y="1590675"/>
            <a:ext cx="10287000" cy="1184275"/>
          </a:xfrm>
          <a:prstGeom prst="rect">
            <a:avLst/>
          </a:prstGeom>
        </p:spPr>
        <p:txBody>
          <a:bodyPr anchor="t" rtlCol="false" tIns="0" lIns="0" bIns="0" rIns="0">
            <a:spAutoFit/>
          </a:bodyPr>
          <a:lstStyle/>
          <a:p>
            <a:pPr algn="ctr">
              <a:lnSpc>
                <a:spcPts val="7699"/>
              </a:lnSpc>
            </a:pPr>
            <a:r>
              <a:rPr lang="en-US" sz="6999">
                <a:solidFill>
                  <a:srgbClr val="000001"/>
                </a:solidFill>
                <a:latin typeface="Agrandir Narrow Ultra-Bold"/>
              </a:rPr>
              <a:t>Disadvantages</a:t>
            </a:r>
          </a:p>
        </p:txBody>
      </p:sp>
      <p:grpSp>
        <p:nvGrpSpPr>
          <p:cNvPr name="Group 15" id="15"/>
          <p:cNvGrpSpPr/>
          <p:nvPr/>
        </p:nvGrpSpPr>
        <p:grpSpPr>
          <a:xfrm rot="0">
            <a:off x="1458347" y="7240356"/>
            <a:ext cx="6858000" cy="1064387"/>
            <a:chOff x="0" y="0"/>
            <a:chExt cx="1806222" cy="280332"/>
          </a:xfrm>
        </p:grpSpPr>
        <p:sp>
          <p:nvSpPr>
            <p:cNvPr name="Freeform 16" id="16"/>
            <p:cNvSpPr/>
            <p:nvPr/>
          </p:nvSpPr>
          <p:spPr>
            <a:xfrm flipH="false" flipV="false" rot="0">
              <a:off x="0" y="0"/>
              <a:ext cx="1806222" cy="280332"/>
            </a:xfrm>
            <a:custGeom>
              <a:avLst/>
              <a:gdLst/>
              <a:ahLst/>
              <a:cxnLst/>
              <a:rect r="r" b="b" t="t" l="l"/>
              <a:pathLst>
                <a:path h="280332" w="1806222">
                  <a:moveTo>
                    <a:pt x="28222" y="0"/>
                  </a:moveTo>
                  <a:lnTo>
                    <a:pt x="1778000" y="0"/>
                  </a:lnTo>
                  <a:cubicBezTo>
                    <a:pt x="1793587" y="0"/>
                    <a:pt x="1806222" y="12636"/>
                    <a:pt x="1806222" y="28222"/>
                  </a:cubicBezTo>
                  <a:lnTo>
                    <a:pt x="1806222" y="252110"/>
                  </a:lnTo>
                  <a:cubicBezTo>
                    <a:pt x="1806222" y="259595"/>
                    <a:pt x="1803249" y="266774"/>
                    <a:pt x="1797956" y="272066"/>
                  </a:cubicBezTo>
                  <a:cubicBezTo>
                    <a:pt x="1792663" y="277359"/>
                    <a:pt x="1785485" y="280332"/>
                    <a:pt x="1778000" y="280332"/>
                  </a:cubicBezTo>
                  <a:lnTo>
                    <a:pt x="28222" y="280332"/>
                  </a:lnTo>
                  <a:cubicBezTo>
                    <a:pt x="20737" y="280332"/>
                    <a:pt x="13559" y="277359"/>
                    <a:pt x="8266" y="272066"/>
                  </a:cubicBezTo>
                  <a:cubicBezTo>
                    <a:pt x="2973" y="266774"/>
                    <a:pt x="0" y="259595"/>
                    <a:pt x="0" y="252110"/>
                  </a:cubicBezTo>
                  <a:lnTo>
                    <a:pt x="0" y="28222"/>
                  </a:lnTo>
                  <a:cubicBezTo>
                    <a:pt x="0" y="20737"/>
                    <a:pt x="2973" y="13559"/>
                    <a:pt x="8266" y="8266"/>
                  </a:cubicBezTo>
                  <a:cubicBezTo>
                    <a:pt x="13559" y="2973"/>
                    <a:pt x="20737" y="0"/>
                    <a:pt x="28222" y="0"/>
                  </a:cubicBezTo>
                  <a:close/>
                </a:path>
              </a:pathLst>
            </a:custGeom>
            <a:solidFill>
              <a:srgbClr val="FFFFFF"/>
            </a:solidFill>
            <a:ln cap="rnd">
              <a:noFill/>
              <a:prstDash val="solid"/>
              <a:round/>
            </a:ln>
          </p:spPr>
        </p:sp>
        <p:sp>
          <p:nvSpPr>
            <p:cNvPr name="TextBox 17" id="17"/>
            <p:cNvSpPr txBox="true"/>
            <p:nvPr/>
          </p:nvSpPr>
          <p:spPr>
            <a:xfrm>
              <a:off x="0" y="-47625"/>
              <a:ext cx="812800" cy="860425"/>
            </a:xfrm>
            <a:prstGeom prst="rect">
              <a:avLst/>
            </a:prstGeom>
          </p:spPr>
          <p:txBody>
            <a:bodyPr anchor="ctr" rtlCol="false" tIns="152400" lIns="152400" bIns="152400" rIns="152400"/>
            <a:lstStyle/>
            <a:p>
              <a:pPr algn="ctr" marL="0" indent="0" lvl="0">
                <a:lnSpc>
                  <a:spcPts val="4940"/>
                </a:lnSpc>
              </a:pPr>
              <a:r>
                <a:rPr lang="en-US" sz="3800">
                  <a:solidFill>
                    <a:srgbClr val="000001"/>
                  </a:solidFill>
                  <a:latin typeface="Inter"/>
                </a:rPr>
                <a:t>Signal Attenuation</a:t>
              </a:r>
            </a:p>
          </p:txBody>
        </p:sp>
      </p:grpSp>
      <p:grpSp>
        <p:nvGrpSpPr>
          <p:cNvPr name="Group 18" id="18"/>
          <p:cNvGrpSpPr/>
          <p:nvPr/>
        </p:nvGrpSpPr>
        <p:grpSpPr>
          <a:xfrm rot="0">
            <a:off x="9710129" y="7258494"/>
            <a:ext cx="6858000" cy="1064387"/>
            <a:chOff x="0" y="0"/>
            <a:chExt cx="1806222" cy="280332"/>
          </a:xfrm>
        </p:grpSpPr>
        <p:sp>
          <p:nvSpPr>
            <p:cNvPr name="Freeform 19" id="19"/>
            <p:cNvSpPr/>
            <p:nvPr/>
          </p:nvSpPr>
          <p:spPr>
            <a:xfrm flipH="false" flipV="false" rot="0">
              <a:off x="0" y="0"/>
              <a:ext cx="1806222" cy="280332"/>
            </a:xfrm>
            <a:custGeom>
              <a:avLst/>
              <a:gdLst/>
              <a:ahLst/>
              <a:cxnLst/>
              <a:rect r="r" b="b" t="t" l="l"/>
              <a:pathLst>
                <a:path h="280332" w="1806222">
                  <a:moveTo>
                    <a:pt x="28222" y="0"/>
                  </a:moveTo>
                  <a:lnTo>
                    <a:pt x="1778000" y="0"/>
                  </a:lnTo>
                  <a:cubicBezTo>
                    <a:pt x="1793587" y="0"/>
                    <a:pt x="1806222" y="12636"/>
                    <a:pt x="1806222" y="28222"/>
                  </a:cubicBezTo>
                  <a:lnTo>
                    <a:pt x="1806222" y="252110"/>
                  </a:lnTo>
                  <a:cubicBezTo>
                    <a:pt x="1806222" y="259595"/>
                    <a:pt x="1803249" y="266774"/>
                    <a:pt x="1797956" y="272066"/>
                  </a:cubicBezTo>
                  <a:cubicBezTo>
                    <a:pt x="1792663" y="277359"/>
                    <a:pt x="1785485" y="280332"/>
                    <a:pt x="1778000" y="280332"/>
                  </a:cubicBezTo>
                  <a:lnTo>
                    <a:pt x="28222" y="280332"/>
                  </a:lnTo>
                  <a:cubicBezTo>
                    <a:pt x="20737" y="280332"/>
                    <a:pt x="13559" y="277359"/>
                    <a:pt x="8266" y="272066"/>
                  </a:cubicBezTo>
                  <a:cubicBezTo>
                    <a:pt x="2973" y="266774"/>
                    <a:pt x="0" y="259595"/>
                    <a:pt x="0" y="252110"/>
                  </a:cubicBezTo>
                  <a:lnTo>
                    <a:pt x="0" y="28222"/>
                  </a:lnTo>
                  <a:cubicBezTo>
                    <a:pt x="0" y="20737"/>
                    <a:pt x="2973" y="13559"/>
                    <a:pt x="8266" y="8266"/>
                  </a:cubicBezTo>
                  <a:cubicBezTo>
                    <a:pt x="13559" y="2973"/>
                    <a:pt x="20737" y="0"/>
                    <a:pt x="28222" y="0"/>
                  </a:cubicBezTo>
                  <a:close/>
                </a:path>
              </a:pathLst>
            </a:custGeom>
            <a:solidFill>
              <a:srgbClr val="FFFFFF"/>
            </a:solidFill>
            <a:ln cap="rnd">
              <a:noFill/>
              <a:prstDash val="solid"/>
              <a:round/>
            </a:ln>
          </p:spPr>
        </p:sp>
        <p:sp>
          <p:nvSpPr>
            <p:cNvPr name="TextBox 20" id="20"/>
            <p:cNvSpPr txBox="true"/>
            <p:nvPr/>
          </p:nvSpPr>
          <p:spPr>
            <a:xfrm>
              <a:off x="0" y="-47625"/>
              <a:ext cx="812800" cy="860425"/>
            </a:xfrm>
            <a:prstGeom prst="rect">
              <a:avLst/>
            </a:prstGeom>
          </p:spPr>
          <p:txBody>
            <a:bodyPr anchor="ctr" rtlCol="false" tIns="152400" lIns="152400" bIns="152400" rIns="152400"/>
            <a:lstStyle/>
            <a:p>
              <a:pPr algn="ctr" marL="0" indent="0" lvl="0">
                <a:lnSpc>
                  <a:spcPts val="4940"/>
                </a:lnSpc>
              </a:pPr>
              <a:r>
                <a:rPr lang="en-US" sz="3800">
                  <a:solidFill>
                    <a:srgbClr val="000001"/>
                  </a:solidFill>
                  <a:latin typeface="Inter"/>
                </a:rPr>
                <a:t>DC Blocking</a:t>
              </a:r>
            </a:p>
          </p:txBody>
        </p:sp>
      </p:grpSp>
    </p:spTree>
  </p:cSld>
  <p:clrMapOvr>
    <a:masterClrMapping/>
  </p:clrMapOvr>
  <p:transition spd="fast">
    <p:fade/>
  </p:transition>
</p:sld>
</file>

<file path=ppt/slides/slide8.xml><?xml version="1.0" encoding="utf-8"?>
<p:sld xmlns:p="http://schemas.openxmlformats.org/presentationml/2006/main" xmlns:a="http://schemas.openxmlformats.org/drawingml/2006/main">
  <p:cSld>
    <p:bg>
      <p:bgPr>
        <a:solidFill>
          <a:srgbClr val="384766"/>
        </a:solidFill>
      </p:bgPr>
    </p:bg>
    <p:spTree>
      <p:nvGrpSpPr>
        <p:cNvPr id="1" name=""/>
        <p:cNvGrpSpPr/>
        <p:nvPr/>
      </p:nvGrpSpPr>
      <p:grpSpPr>
        <a:xfrm>
          <a:off x="0" y="0"/>
          <a:ext cx="0" cy="0"/>
          <a:chOff x="0" y="0"/>
          <a:chExt cx="0" cy="0"/>
        </a:xfrm>
      </p:grpSpPr>
      <p:grpSp>
        <p:nvGrpSpPr>
          <p:cNvPr name="Group 2" id="2"/>
          <p:cNvGrpSpPr/>
          <p:nvPr/>
        </p:nvGrpSpPr>
        <p:grpSpPr>
          <a:xfrm rot="0">
            <a:off x="1408626" y="1580294"/>
            <a:ext cx="8116374" cy="2095500"/>
            <a:chOff x="0" y="0"/>
            <a:chExt cx="2137646" cy="551901"/>
          </a:xfrm>
        </p:grpSpPr>
        <p:sp>
          <p:nvSpPr>
            <p:cNvPr name="Freeform 3" id="3"/>
            <p:cNvSpPr/>
            <p:nvPr/>
          </p:nvSpPr>
          <p:spPr>
            <a:xfrm flipH="false" flipV="false" rot="0">
              <a:off x="0" y="0"/>
              <a:ext cx="2137646" cy="551901"/>
            </a:xfrm>
            <a:custGeom>
              <a:avLst/>
              <a:gdLst/>
              <a:ahLst/>
              <a:cxnLst/>
              <a:rect r="r" b="b" t="t" l="l"/>
              <a:pathLst>
                <a:path h="551901" w="2137646">
                  <a:moveTo>
                    <a:pt x="23847" y="0"/>
                  </a:moveTo>
                  <a:lnTo>
                    <a:pt x="2113799" y="0"/>
                  </a:lnTo>
                  <a:cubicBezTo>
                    <a:pt x="2120124" y="0"/>
                    <a:pt x="2126189" y="2512"/>
                    <a:pt x="2130661" y="6985"/>
                  </a:cubicBezTo>
                  <a:cubicBezTo>
                    <a:pt x="2135133" y="11457"/>
                    <a:pt x="2137646" y="17522"/>
                    <a:pt x="2137646" y="23847"/>
                  </a:cubicBezTo>
                  <a:lnTo>
                    <a:pt x="2137646" y="528055"/>
                  </a:lnTo>
                  <a:cubicBezTo>
                    <a:pt x="2137646" y="541225"/>
                    <a:pt x="2126969" y="551901"/>
                    <a:pt x="2113799" y="551901"/>
                  </a:cubicBezTo>
                  <a:lnTo>
                    <a:pt x="23847" y="551901"/>
                  </a:lnTo>
                  <a:cubicBezTo>
                    <a:pt x="17522" y="551901"/>
                    <a:pt x="11457" y="549389"/>
                    <a:pt x="6985" y="544917"/>
                  </a:cubicBezTo>
                  <a:cubicBezTo>
                    <a:pt x="2512" y="540445"/>
                    <a:pt x="0" y="534379"/>
                    <a:pt x="0" y="528055"/>
                  </a:cubicBezTo>
                  <a:lnTo>
                    <a:pt x="0" y="23847"/>
                  </a:lnTo>
                  <a:cubicBezTo>
                    <a:pt x="0" y="17522"/>
                    <a:pt x="2512" y="11457"/>
                    <a:pt x="6985" y="6985"/>
                  </a:cubicBezTo>
                  <a:cubicBezTo>
                    <a:pt x="11457" y="2512"/>
                    <a:pt x="17522" y="0"/>
                    <a:pt x="23847" y="0"/>
                  </a:cubicBezTo>
                  <a:close/>
                </a:path>
              </a:pathLst>
            </a:custGeom>
            <a:solidFill>
              <a:srgbClr val="F2C748"/>
            </a:solidFill>
            <a:ln cap="rnd">
              <a:noFill/>
              <a:prstDash val="solid"/>
              <a:round/>
            </a:ln>
          </p:spPr>
        </p:sp>
        <p:sp>
          <p:nvSpPr>
            <p:cNvPr name="TextBox 4" id="4"/>
            <p:cNvSpPr txBox="true"/>
            <p:nvPr/>
          </p:nvSpPr>
          <p:spPr>
            <a:xfrm>
              <a:off x="0" y="-95250"/>
              <a:ext cx="812800" cy="908050"/>
            </a:xfrm>
            <a:prstGeom prst="rect">
              <a:avLst/>
            </a:prstGeom>
          </p:spPr>
          <p:txBody>
            <a:bodyPr anchor="ctr" rtlCol="false" tIns="254000" lIns="254000" bIns="254000" rIns="254000"/>
            <a:lstStyle/>
            <a:p>
              <a:pPr algn="ctr" marL="0" indent="0" lvl="0">
                <a:lnSpc>
                  <a:spcPts val="5500"/>
                </a:lnSpc>
              </a:pPr>
              <a:r>
                <a:rPr lang="en-US" sz="5000">
                  <a:solidFill>
                    <a:srgbClr val="000001"/>
                  </a:solidFill>
                  <a:latin typeface="Agrandir Narrow Ultra-Bold"/>
                </a:rPr>
                <a:t>Variations of an RC Highpass Filter</a:t>
              </a:r>
            </a:p>
          </p:txBody>
        </p:sp>
      </p:grpSp>
      <p:grpSp>
        <p:nvGrpSpPr>
          <p:cNvPr name="Group 5" id="5"/>
          <p:cNvGrpSpPr/>
          <p:nvPr/>
        </p:nvGrpSpPr>
        <p:grpSpPr>
          <a:xfrm rot="0">
            <a:off x="9906000" y="1580294"/>
            <a:ext cx="6973374" cy="2095500"/>
            <a:chOff x="0" y="0"/>
            <a:chExt cx="1836609" cy="551901"/>
          </a:xfrm>
        </p:grpSpPr>
        <p:sp>
          <p:nvSpPr>
            <p:cNvPr name="Freeform 6" id="6"/>
            <p:cNvSpPr/>
            <p:nvPr/>
          </p:nvSpPr>
          <p:spPr>
            <a:xfrm flipH="false" flipV="false" rot="0">
              <a:off x="0" y="0"/>
              <a:ext cx="1836609" cy="551901"/>
            </a:xfrm>
            <a:custGeom>
              <a:avLst/>
              <a:gdLst/>
              <a:ahLst/>
              <a:cxnLst/>
              <a:rect r="r" b="b" t="t" l="l"/>
              <a:pathLst>
                <a:path h="551901" w="1836609">
                  <a:moveTo>
                    <a:pt x="27755" y="0"/>
                  </a:moveTo>
                  <a:lnTo>
                    <a:pt x="1808853" y="0"/>
                  </a:lnTo>
                  <a:cubicBezTo>
                    <a:pt x="1816215" y="0"/>
                    <a:pt x="1823274" y="2924"/>
                    <a:pt x="1828479" y="8129"/>
                  </a:cubicBezTo>
                  <a:cubicBezTo>
                    <a:pt x="1833684" y="13334"/>
                    <a:pt x="1836609" y="20394"/>
                    <a:pt x="1836609" y="27755"/>
                  </a:cubicBezTo>
                  <a:lnTo>
                    <a:pt x="1836609" y="524146"/>
                  </a:lnTo>
                  <a:cubicBezTo>
                    <a:pt x="1836609" y="531507"/>
                    <a:pt x="1833684" y="538567"/>
                    <a:pt x="1828479" y="543772"/>
                  </a:cubicBezTo>
                  <a:cubicBezTo>
                    <a:pt x="1823274" y="548977"/>
                    <a:pt x="1816215" y="551901"/>
                    <a:pt x="1808853" y="551901"/>
                  </a:cubicBezTo>
                  <a:lnTo>
                    <a:pt x="27755" y="551901"/>
                  </a:lnTo>
                  <a:cubicBezTo>
                    <a:pt x="20394" y="551901"/>
                    <a:pt x="13334" y="548977"/>
                    <a:pt x="8129" y="543772"/>
                  </a:cubicBezTo>
                  <a:cubicBezTo>
                    <a:pt x="2924" y="538567"/>
                    <a:pt x="0" y="531507"/>
                    <a:pt x="0" y="524146"/>
                  </a:cubicBezTo>
                  <a:lnTo>
                    <a:pt x="0" y="27755"/>
                  </a:lnTo>
                  <a:cubicBezTo>
                    <a:pt x="0" y="20394"/>
                    <a:pt x="2924" y="13334"/>
                    <a:pt x="8129" y="8129"/>
                  </a:cubicBezTo>
                  <a:cubicBezTo>
                    <a:pt x="13334" y="2924"/>
                    <a:pt x="20394" y="0"/>
                    <a:pt x="27755" y="0"/>
                  </a:cubicBezTo>
                  <a:close/>
                </a:path>
              </a:pathLst>
            </a:custGeom>
            <a:solidFill>
              <a:srgbClr val="FFFFFF"/>
            </a:solidFill>
            <a:ln cap="rnd">
              <a:noFill/>
              <a:prstDash val="solid"/>
              <a:round/>
            </a:ln>
          </p:spPr>
        </p:sp>
        <p:sp>
          <p:nvSpPr>
            <p:cNvPr name="TextBox 7" id="7"/>
            <p:cNvSpPr txBox="true"/>
            <p:nvPr/>
          </p:nvSpPr>
          <p:spPr>
            <a:xfrm>
              <a:off x="0" y="-38100"/>
              <a:ext cx="812800" cy="850900"/>
            </a:xfrm>
            <a:prstGeom prst="rect">
              <a:avLst/>
            </a:prstGeom>
          </p:spPr>
          <p:txBody>
            <a:bodyPr anchor="ctr" rtlCol="false" tIns="254000" lIns="254000" bIns="254000" rIns="254000"/>
            <a:lstStyle/>
            <a:p>
              <a:pPr algn="ctr" marL="0" indent="0" lvl="0">
                <a:lnSpc>
                  <a:spcPts val="3640"/>
                </a:lnSpc>
              </a:pPr>
              <a:r>
                <a:rPr lang="en-US" sz="2800">
                  <a:solidFill>
                    <a:srgbClr val="000001"/>
                  </a:solidFill>
                  <a:latin typeface="Inter Medium"/>
                </a:rPr>
                <a:t>Mutiple Stage Fillers</a:t>
              </a:r>
            </a:p>
          </p:txBody>
        </p:sp>
      </p:grpSp>
      <p:grpSp>
        <p:nvGrpSpPr>
          <p:cNvPr name="Group 8" id="8"/>
          <p:cNvGrpSpPr/>
          <p:nvPr/>
        </p:nvGrpSpPr>
        <p:grpSpPr>
          <a:xfrm rot="0">
            <a:off x="1408626" y="4011689"/>
            <a:ext cx="8116374" cy="2095500"/>
            <a:chOff x="0" y="0"/>
            <a:chExt cx="2137646" cy="551901"/>
          </a:xfrm>
        </p:grpSpPr>
        <p:sp>
          <p:nvSpPr>
            <p:cNvPr name="Freeform 9" id="9"/>
            <p:cNvSpPr/>
            <p:nvPr/>
          </p:nvSpPr>
          <p:spPr>
            <a:xfrm flipH="false" flipV="false" rot="0">
              <a:off x="0" y="0"/>
              <a:ext cx="2137646" cy="551901"/>
            </a:xfrm>
            <a:custGeom>
              <a:avLst/>
              <a:gdLst/>
              <a:ahLst/>
              <a:cxnLst/>
              <a:rect r="r" b="b" t="t" l="l"/>
              <a:pathLst>
                <a:path h="551901" w="2137646">
                  <a:moveTo>
                    <a:pt x="23847" y="0"/>
                  </a:moveTo>
                  <a:lnTo>
                    <a:pt x="2113799" y="0"/>
                  </a:lnTo>
                  <a:cubicBezTo>
                    <a:pt x="2120124" y="0"/>
                    <a:pt x="2126189" y="2512"/>
                    <a:pt x="2130661" y="6985"/>
                  </a:cubicBezTo>
                  <a:cubicBezTo>
                    <a:pt x="2135133" y="11457"/>
                    <a:pt x="2137646" y="17522"/>
                    <a:pt x="2137646" y="23847"/>
                  </a:cubicBezTo>
                  <a:lnTo>
                    <a:pt x="2137646" y="528055"/>
                  </a:lnTo>
                  <a:cubicBezTo>
                    <a:pt x="2137646" y="541225"/>
                    <a:pt x="2126969" y="551901"/>
                    <a:pt x="2113799" y="551901"/>
                  </a:cubicBezTo>
                  <a:lnTo>
                    <a:pt x="23847" y="551901"/>
                  </a:lnTo>
                  <a:cubicBezTo>
                    <a:pt x="17522" y="551901"/>
                    <a:pt x="11457" y="549389"/>
                    <a:pt x="6985" y="544917"/>
                  </a:cubicBezTo>
                  <a:cubicBezTo>
                    <a:pt x="2512" y="540445"/>
                    <a:pt x="0" y="534379"/>
                    <a:pt x="0" y="528055"/>
                  </a:cubicBezTo>
                  <a:lnTo>
                    <a:pt x="0" y="23847"/>
                  </a:lnTo>
                  <a:cubicBezTo>
                    <a:pt x="0" y="17522"/>
                    <a:pt x="2512" y="11457"/>
                    <a:pt x="6985" y="6985"/>
                  </a:cubicBezTo>
                  <a:cubicBezTo>
                    <a:pt x="11457" y="2512"/>
                    <a:pt x="17522" y="0"/>
                    <a:pt x="23847" y="0"/>
                  </a:cubicBezTo>
                  <a:close/>
                </a:path>
              </a:pathLst>
            </a:custGeom>
            <a:solidFill>
              <a:srgbClr val="FFFFFF"/>
            </a:solidFill>
            <a:ln cap="rnd">
              <a:noFill/>
              <a:prstDash val="solid"/>
              <a:round/>
            </a:ln>
          </p:spPr>
        </p:sp>
        <p:sp>
          <p:nvSpPr>
            <p:cNvPr name="TextBox 10" id="10"/>
            <p:cNvSpPr txBox="true"/>
            <p:nvPr/>
          </p:nvSpPr>
          <p:spPr>
            <a:xfrm>
              <a:off x="0" y="-38100"/>
              <a:ext cx="812800" cy="850900"/>
            </a:xfrm>
            <a:prstGeom prst="rect">
              <a:avLst/>
            </a:prstGeom>
          </p:spPr>
          <p:txBody>
            <a:bodyPr anchor="ctr" rtlCol="false" tIns="254000" lIns="254000" bIns="254000" rIns="254000"/>
            <a:lstStyle/>
            <a:p>
              <a:pPr algn="ctr" marL="0" indent="0" lvl="0">
                <a:lnSpc>
                  <a:spcPts val="3640"/>
                </a:lnSpc>
              </a:pPr>
              <a:r>
                <a:rPr lang="en-US" sz="2800">
                  <a:solidFill>
                    <a:srgbClr val="000001"/>
                  </a:solidFill>
                  <a:latin typeface="Inter Medium"/>
                </a:rPr>
                <a:t>Active Highpass Filters:</a:t>
              </a:r>
            </a:p>
          </p:txBody>
        </p:sp>
      </p:grpSp>
      <p:grpSp>
        <p:nvGrpSpPr>
          <p:cNvPr name="Group 11" id="11"/>
          <p:cNvGrpSpPr/>
          <p:nvPr/>
        </p:nvGrpSpPr>
        <p:grpSpPr>
          <a:xfrm rot="0">
            <a:off x="9906000" y="4011689"/>
            <a:ext cx="6973374" cy="2095500"/>
            <a:chOff x="0" y="0"/>
            <a:chExt cx="1836609" cy="551901"/>
          </a:xfrm>
        </p:grpSpPr>
        <p:sp>
          <p:nvSpPr>
            <p:cNvPr name="Freeform 12" id="12"/>
            <p:cNvSpPr/>
            <p:nvPr/>
          </p:nvSpPr>
          <p:spPr>
            <a:xfrm flipH="false" flipV="false" rot="0">
              <a:off x="0" y="0"/>
              <a:ext cx="1836609" cy="551901"/>
            </a:xfrm>
            <a:custGeom>
              <a:avLst/>
              <a:gdLst/>
              <a:ahLst/>
              <a:cxnLst/>
              <a:rect r="r" b="b" t="t" l="l"/>
              <a:pathLst>
                <a:path h="551901" w="1836609">
                  <a:moveTo>
                    <a:pt x="27755" y="0"/>
                  </a:moveTo>
                  <a:lnTo>
                    <a:pt x="1808853" y="0"/>
                  </a:lnTo>
                  <a:cubicBezTo>
                    <a:pt x="1816215" y="0"/>
                    <a:pt x="1823274" y="2924"/>
                    <a:pt x="1828479" y="8129"/>
                  </a:cubicBezTo>
                  <a:cubicBezTo>
                    <a:pt x="1833684" y="13334"/>
                    <a:pt x="1836609" y="20394"/>
                    <a:pt x="1836609" y="27755"/>
                  </a:cubicBezTo>
                  <a:lnTo>
                    <a:pt x="1836609" y="524146"/>
                  </a:lnTo>
                  <a:cubicBezTo>
                    <a:pt x="1836609" y="531507"/>
                    <a:pt x="1833684" y="538567"/>
                    <a:pt x="1828479" y="543772"/>
                  </a:cubicBezTo>
                  <a:cubicBezTo>
                    <a:pt x="1823274" y="548977"/>
                    <a:pt x="1816215" y="551901"/>
                    <a:pt x="1808853" y="551901"/>
                  </a:cubicBezTo>
                  <a:lnTo>
                    <a:pt x="27755" y="551901"/>
                  </a:lnTo>
                  <a:cubicBezTo>
                    <a:pt x="20394" y="551901"/>
                    <a:pt x="13334" y="548977"/>
                    <a:pt x="8129" y="543772"/>
                  </a:cubicBezTo>
                  <a:cubicBezTo>
                    <a:pt x="2924" y="538567"/>
                    <a:pt x="0" y="531507"/>
                    <a:pt x="0" y="524146"/>
                  </a:cubicBezTo>
                  <a:lnTo>
                    <a:pt x="0" y="27755"/>
                  </a:lnTo>
                  <a:cubicBezTo>
                    <a:pt x="0" y="20394"/>
                    <a:pt x="2924" y="13334"/>
                    <a:pt x="8129" y="8129"/>
                  </a:cubicBezTo>
                  <a:cubicBezTo>
                    <a:pt x="13334" y="2924"/>
                    <a:pt x="20394" y="0"/>
                    <a:pt x="27755" y="0"/>
                  </a:cubicBezTo>
                  <a:close/>
                </a:path>
              </a:pathLst>
            </a:custGeom>
            <a:solidFill>
              <a:srgbClr val="FFFFFF"/>
            </a:solidFill>
            <a:ln cap="rnd">
              <a:noFill/>
              <a:prstDash val="solid"/>
              <a:round/>
            </a:ln>
          </p:spPr>
        </p:sp>
        <p:sp>
          <p:nvSpPr>
            <p:cNvPr name="TextBox 13" id="13"/>
            <p:cNvSpPr txBox="true"/>
            <p:nvPr/>
          </p:nvSpPr>
          <p:spPr>
            <a:xfrm>
              <a:off x="0" y="-38100"/>
              <a:ext cx="812800" cy="850900"/>
            </a:xfrm>
            <a:prstGeom prst="rect">
              <a:avLst/>
            </a:prstGeom>
          </p:spPr>
          <p:txBody>
            <a:bodyPr anchor="ctr" rtlCol="false" tIns="254000" lIns="254000" bIns="254000" rIns="254000"/>
            <a:lstStyle/>
            <a:p>
              <a:pPr algn="ctr" marL="0" indent="0" lvl="0">
                <a:lnSpc>
                  <a:spcPts val="3640"/>
                </a:lnSpc>
              </a:pPr>
              <a:r>
                <a:rPr lang="en-US" sz="2800">
                  <a:solidFill>
                    <a:srgbClr val="000001"/>
                  </a:solidFill>
                  <a:latin typeface="Inter Medium"/>
                </a:rPr>
                <a:t>Customized Component Values</a:t>
              </a:r>
            </a:p>
          </p:txBody>
        </p:sp>
      </p:grpSp>
      <p:grpSp>
        <p:nvGrpSpPr>
          <p:cNvPr name="Group 14" id="14"/>
          <p:cNvGrpSpPr/>
          <p:nvPr/>
        </p:nvGrpSpPr>
        <p:grpSpPr>
          <a:xfrm rot="0">
            <a:off x="1408626" y="6611206"/>
            <a:ext cx="8116374" cy="2095500"/>
            <a:chOff x="0" y="0"/>
            <a:chExt cx="2137646" cy="551901"/>
          </a:xfrm>
        </p:grpSpPr>
        <p:sp>
          <p:nvSpPr>
            <p:cNvPr name="Freeform 15" id="15"/>
            <p:cNvSpPr/>
            <p:nvPr/>
          </p:nvSpPr>
          <p:spPr>
            <a:xfrm flipH="false" flipV="false" rot="0">
              <a:off x="0" y="0"/>
              <a:ext cx="2137646" cy="551901"/>
            </a:xfrm>
            <a:custGeom>
              <a:avLst/>
              <a:gdLst/>
              <a:ahLst/>
              <a:cxnLst/>
              <a:rect r="r" b="b" t="t" l="l"/>
              <a:pathLst>
                <a:path h="551901" w="2137646">
                  <a:moveTo>
                    <a:pt x="23847" y="0"/>
                  </a:moveTo>
                  <a:lnTo>
                    <a:pt x="2113799" y="0"/>
                  </a:lnTo>
                  <a:cubicBezTo>
                    <a:pt x="2120124" y="0"/>
                    <a:pt x="2126189" y="2512"/>
                    <a:pt x="2130661" y="6985"/>
                  </a:cubicBezTo>
                  <a:cubicBezTo>
                    <a:pt x="2135133" y="11457"/>
                    <a:pt x="2137646" y="17522"/>
                    <a:pt x="2137646" y="23847"/>
                  </a:cubicBezTo>
                  <a:lnTo>
                    <a:pt x="2137646" y="528055"/>
                  </a:lnTo>
                  <a:cubicBezTo>
                    <a:pt x="2137646" y="541225"/>
                    <a:pt x="2126969" y="551901"/>
                    <a:pt x="2113799" y="551901"/>
                  </a:cubicBezTo>
                  <a:lnTo>
                    <a:pt x="23847" y="551901"/>
                  </a:lnTo>
                  <a:cubicBezTo>
                    <a:pt x="17522" y="551901"/>
                    <a:pt x="11457" y="549389"/>
                    <a:pt x="6985" y="544917"/>
                  </a:cubicBezTo>
                  <a:cubicBezTo>
                    <a:pt x="2512" y="540445"/>
                    <a:pt x="0" y="534379"/>
                    <a:pt x="0" y="528055"/>
                  </a:cubicBezTo>
                  <a:lnTo>
                    <a:pt x="0" y="23847"/>
                  </a:lnTo>
                  <a:cubicBezTo>
                    <a:pt x="0" y="17522"/>
                    <a:pt x="2512" y="11457"/>
                    <a:pt x="6985" y="6985"/>
                  </a:cubicBezTo>
                  <a:cubicBezTo>
                    <a:pt x="11457" y="2512"/>
                    <a:pt x="17522" y="0"/>
                    <a:pt x="23847" y="0"/>
                  </a:cubicBezTo>
                  <a:close/>
                </a:path>
              </a:pathLst>
            </a:custGeom>
            <a:solidFill>
              <a:srgbClr val="FFFFFF"/>
            </a:solidFill>
            <a:ln cap="rnd">
              <a:noFill/>
              <a:prstDash val="solid"/>
              <a:round/>
            </a:ln>
          </p:spPr>
        </p:sp>
        <p:sp>
          <p:nvSpPr>
            <p:cNvPr name="TextBox 16" id="16"/>
            <p:cNvSpPr txBox="true"/>
            <p:nvPr/>
          </p:nvSpPr>
          <p:spPr>
            <a:xfrm>
              <a:off x="0" y="-38100"/>
              <a:ext cx="812800" cy="850900"/>
            </a:xfrm>
            <a:prstGeom prst="rect">
              <a:avLst/>
            </a:prstGeom>
          </p:spPr>
          <p:txBody>
            <a:bodyPr anchor="ctr" rtlCol="false" tIns="254000" lIns="254000" bIns="254000" rIns="254000"/>
            <a:lstStyle/>
            <a:p>
              <a:pPr algn="ctr" marL="0" indent="0" lvl="0">
                <a:lnSpc>
                  <a:spcPts val="3640"/>
                </a:lnSpc>
              </a:pPr>
              <a:r>
                <a:rPr lang="en-US" sz="2800">
                  <a:solidFill>
                    <a:srgbClr val="000001"/>
                  </a:solidFill>
                  <a:latin typeface="Inter Medium"/>
                </a:rPr>
                <a:t>Switched-Capacitor Filters</a:t>
              </a:r>
            </a:p>
          </p:txBody>
        </p:sp>
      </p:grpSp>
      <p:grpSp>
        <p:nvGrpSpPr>
          <p:cNvPr name="Group 17" id="17"/>
          <p:cNvGrpSpPr/>
          <p:nvPr/>
        </p:nvGrpSpPr>
        <p:grpSpPr>
          <a:xfrm rot="0">
            <a:off x="9906000" y="6611206"/>
            <a:ext cx="6973374" cy="2095500"/>
            <a:chOff x="0" y="0"/>
            <a:chExt cx="1836609" cy="551901"/>
          </a:xfrm>
        </p:grpSpPr>
        <p:sp>
          <p:nvSpPr>
            <p:cNvPr name="Freeform 18" id="18"/>
            <p:cNvSpPr/>
            <p:nvPr/>
          </p:nvSpPr>
          <p:spPr>
            <a:xfrm flipH="false" flipV="false" rot="0">
              <a:off x="0" y="0"/>
              <a:ext cx="1836609" cy="551901"/>
            </a:xfrm>
            <a:custGeom>
              <a:avLst/>
              <a:gdLst/>
              <a:ahLst/>
              <a:cxnLst/>
              <a:rect r="r" b="b" t="t" l="l"/>
              <a:pathLst>
                <a:path h="551901" w="1836609">
                  <a:moveTo>
                    <a:pt x="27755" y="0"/>
                  </a:moveTo>
                  <a:lnTo>
                    <a:pt x="1808853" y="0"/>
                  </a:lnTo>
                  <a:cubicBezTo>
                    <a:pt x="1816215" y="0"/>
                    <a:pt x="1823274" y="2924"/>
                    <a:pt x="1828479" y="8129"/>
                  </a:cubicBezTo>
                  <a:cubicBezTo>
                    <a:pt x="1833684" y="13334"/>
                    <a:pt x="1836609" y="20394"/>
                    <a:pt x="1836609" y="27755"/>
                  </a:cubicBezTo>
                  <a:lnTo>
                    <a:pt x="1836609" y="524146"/>
                  </a:lnTo>
                  <a:cubicBezTo>
                    <a:pt x="1836609" y="531507"/>
                    <a:pt x="1833684" y="538567"/>
                    <a:pt x="1828479" y="543772"/>
                  </a:cubicBezTo>
                  <a:cubicBezTo>
                    <a:pt x="1823274" y="548977"/>
                    <a:pt x="1816215" y="551901"/>
                    <a:pt x="1808853" y="551901"/>
                  </a:cubicBezTo>
                  <a:lnTo>
                    <a:pt x="27755" y="551901"/>
                  </a:lnTo>
                  <a:cubicBezTo>
                    <a:pt x="20394" y="551901"/>
                    <a:pt x="13334" y="548977"/>
                    <a:pt x="8129" y="543772"/>
                  </a:cubicBezTo>
                  <a:cubicBezTo>
                    <a:pt x="2924" y="538567"/>
                    <a:pt x="0" y="531507"/>
                    <a:pt x="0" y="524146"/>
                  </a:cubicBezTo>
                  <a:lnTo>
                    <a:pt x="0" y="27755"/>
                  </a:lnTo>
                  <a:cubicBezTo>
                    <a:pt x="0" y="20394"/>
                    <a:pt x="2924" y="13334"/>
                    <a:pt x="8129" y="8129"/>
                  </a:cubicBezTo>
                  <a:cubicBezTo>
                    <a:pt x="13334" y="2924"/>
                    <a:pt x="20394" y="0"/>
                    <a:pt x="27755" y="0"/>
                  </a:cubicBezTo>
                  <a:close/>
                </a:path>
              </a:pathLst>
            </a:custGeom>
            <a:solidFill>
              <a:srgbClr val="FFFFFF"/>
            </a:solidFill>
            <a:ln cap="rnd">
              <a:noFill/>
              <a:prstDash val="solid"/>
              <a:round/>
            </a:ln>
          </p:spPr>
        </p:sp>
        <p:sp>
          <p:nvSpPr>
            <p:cNvPr name="TextBox 19" id="19"/>
            <p:cNvSpPr txBox="true"/>
            <p:nvPr/>
          </p:nvSpPr>
          <p:spPr>
            <a:xfrm>
              <a:off x="0" y="-38100"/>
              <a:ext cx="812800" cy="850900"/>
            </a:xfrm>
            <a:prstGeom prst="rect">
              <a:avLst/>
            </a:prstGeom>
          </p:spPr>
          <p:txBody>
            <a:bodyPr anchor="ctr" rtlCol="false" tIns="254000" lIns="254000" bIns="254000" rIns="254000"/>
            <a:lstStyle/>
            <a:p>
              <a:pPr algn="ctr" marL="0" indent="0" lvl="0">
                <a:lnSpc>
                  <a:spcPts val="3640"/>
                </a:lnSpc>
              </a:pPr>
              <a:r>
                <a:rPr lang="en-US" sz="2800">
                  <a:solidFill>
                    <a:srgbClr val="000001"/>
                  </a:solidFill>
                  <a:latin typeface="Inter Medium"/>
                </a:rPr>
                <a:t>Active-RC Filters</a:t>
              </a:r>
            </a:p>
          </p:txBody>
        </p:sp>
      </p:gr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C748"/>
        </a:solidFill>
      </p:bgPr>
    </p:bg>
    <p:spTree>
      <p:nvGrpSpPr>
        <p:cNvPr id="1" name=""/>
        <p:cNvGrpSpPr/>
        <p:nvPr/>
      </p:nvGrpSpPr>
      <p:grpSpPr>
        <a:xfrm>
          <a:off x="0" y="0"/>
          <a:ext cx="0" cy="0"/>
          <a:chOff x="0" y="0"/>
          <a:chExt cx="0" cy="0"/>
        </a:xfrm>
      </p:grpSpPr>
      <p:sp>
        <p:nvSpPr>
          <p:cNvPr name="Freeform 2" id="2"/>
          <p:cNvSpPr/>
          <p:nvPr/>
        </p:nvSpPr>
        <p:spPr>
          <a:xfrm flipH="false" flipV="false" rot="-6512051">
            <a:off x="12903854" y="5151529"/>
            <a:ext cx="6585511" cy="6585511"/>
          </a:xfrm>
          <a:custGeom>
            <a:avLst/>
            <a:gdLst/>
            <a:ahLst/>
            <a:cxnLst/>
            <a:rect r="r" b="b" t="t" l="l"/>
            <a:pathLst>
              <a:path h="6585511" w="6585511">
                <a:moveTo>
                  <a:pt x="0" y="0"/>
                </a:moveTo>
                <a:lnTo>
                  <a:pt x="6585512" y="0"/>
                </a:lnTo>
                <a:lnTo>
                  <a:pt x="6585512" y="6585511"/>
                </a:lnTo>
                <a:lnTo>
                  <a:pt x="0" y="65855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881858" y="1517247"/>
            <a:ext cx="5245679" cy="5245679"/>
          </a:xfrm>
          <a:custGeom>
            <a:avLst/>
            <a:gdLst/>
            <a:ahLst/>
            <a:cxnLst/>
            <a:rect r="r" b="b" t="t" l="l"/>
            <a:pathLst>
              <a:path h="5245679" w="5245679">
                <a:moveTo>
                  <a:pt x="0" y="0"/>
                </a:moveTo>
                <a:lnTo>
                  <a:pt x="5245679" y="0"/>
                </a:lnTo>
                <a:lnTo>
                  <a:pt x="5245679" y="5245679"/>
                </a:lnTo>
                <a:lnTo>
                  <a:pt x="0" y="52456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11654643" y="-1025749"/>
            <a:ext cx="4461409" cy="4461409"/>
          </a:xfrm>
          <a:custGeom>
            <a:avLst/>
            <a:gdLst/>
            <a:ahLst/>
            <a:cxnLst/>
            <a:rect r="r" b="b" t="t" l="l"/>
            <a:pathLst>
              <a:path h="4461409" w="4461409">
                <a:moveTo>
                  <a:pt x="0" y="0"/>
                </a:moveTo>
                <a:lnTo>
                  <a:pt x="4461409" y="0"/>
                </a:lnTo>
                <a:lnTo>
                  <a:pt x="4461409" y="4461409"/>
                </a:lnTo>
                <a:lnTo>
                  <a:pt x="0" y="44614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1773195">
            <a:off x="4270225" y="107189"/>
            <a:ext cx="4777413" cy="842019"/>
          </a:xfrm>
          <a:custGeom>
            <a:avLst/>
            <a:gdLst/>
            <a:ahLst/>
            <a:cxnLst/>
            <a:rect r="r" b="b" t="t" l="l"/>
            <a:pathLst>
              <a:path h="842019" w="4777413">
                <a:moveTo>
                  <a:pt x="0" y="0"/>
                </a:moveTo>
                <a:lnTo>
                  <a:pt x="4777413" y="0"/>
                </a:lnTo>
                <a:lnTo>
                  <a:pt x="4777413" y="842019"/>
                </a:lnTo>
                <a:lnTo>
                  <a:pt x="0" y="842019"/>
                </a:lnTo>
                <a:lnTo>
                  <a:pt x="0" y="0"/>
                </a:lnTo>
                <a:close/>
              </a:path>
            </a:pathLst>
          </a:custGeom>
          <a:blipFill>
            <a:blip r:embed="rId4"/>
            <a:stretch>
              <a:fillRect l="0" t="0" r="0" b="0"/>
            </a:stretch>
          </a:blipFill>
        </p:spPr>
      </p:sp>
      <p:sp>
        <p:nvSpPr>
          <p:cNvPr name="Freeform 6" id="6"/>
          <p:cNvSpPr/>
          <p:nvPr/>
        </p:nvSpPr>
        <p:spPr>
          <a:xfrm flipH="false" flipV="false" rot="1986873">
            <a:off x="-1573322" y="3385600"/>
            <a:ext cx="5107858" cy="1013059"/>
          </a:xfrm>
          <a:custGeom>
            <a:avLst/>
            <a:gdLst/>
            <a:ahLst/>
            <a:cxnLst/>
            <a:rect r="r" b="b" t="t" l="l"/>
            <a:pathLst>
              <a:path h="1013059" w="5107858">
                <a:moveTo>
                  <a:pt x="0" y="0"/>
                </a:moveTo>
                <a:lnTo>
                  <a:pt x="5107859" y="0"/>
                </a:lnTo>
                <a:lnTo>
                  <a:pt x="5107859" y="1013059"/>
                </a:lnTo>
                <a:lnTo>
                  <a:pt x="0" y="1013059"/>
                </a:lnTo>
                <a:lnTo>
                  <a:pt x="0" y="0"/>
                </a:lnTo>
                <a:close/>
              </a:path>
            </a:pathLst>
          </a:custGeom>
          <a:blipFill>
            <a:blip r:embed="rId5"/>
            <a:stretch>
              <a:fillRect l="0" t="0" r="0" b="0"/>
            </a:stretch>
          </a:blipFill>
        </p:spPr>
      </p:sp>
      <p:sp>
        <p:nvSpPr>
          <p:cNvPr name="Freeform 7" id="7"/>
          <p:cNvSpPr/>
          <p:nvPr/>
        </p:nvSpPr>
        <p:spPr>
          <a:xfrm flipH="false" flipV="false" rot="2031980">
            <a:off x="1990088" y="928968"/>
            <a:ext cx="846868" cy="2265868"/>
          </a:xfrm>
          <a:custGeom>
            <a:avLst/>
            <a:gdLst/>
            <a:ahLst/>
            <a:cxnLst/>
            <a:rect r="r" b="b" t="t" l="l"/>
            <a:pathLst>
              <a:path h="2265868" w="846868">
                <a:moveTo>
                  <a:pt x="0" y="0"/>
                </a:moveTo>
                <a:lnTo>
                  <a:pt x="846868" y="0"/>
                </a:lnTo>
                <a:lnTo>
                  <a:pt x="846868" y="2265868"/>
                </a:lnTo>
                <a:lnTo>
                  <a:pt x="0" y="2265868"/>
                </a:lnTo>
                <a:lnTo>
                  <a:pt x="0" y="0"/>
                </a:lnTo>
                <a:close/>
              </a:path>
            </a:pathLst>
          </a:custGeom>
          <a:blipFill>
            <a:blip r:embed="rId6"/>
            <a:stretch>
              <a:fillRect l="0" t="0" r="0" b="0"/>
            </a:stretch>
          </a:blipFill>
        </p:spPr>
      </p:sp>
      <p:sp>
        <p:nvSpPr>
          <p:cNvPr name="Freeform 8" id="8"/>
          <p:cNvSpPr/>
          <p:nvPr/>
        </p:nvSpPr>
        <p:spPr>
          <a:xfrm flipH="false" flipV="false" rot="-2636273">
            <a:off x="15347161" y="7096666"/>
            <a:ext cx="904459" cy="2265868"/>
          </a:xfrm>
          <a:custGeom>
            <a:avLst/>
            <a:gdLst/>
            <a:ahLst/>
            <a:cxnLst/>
            <a:rect r="r" b="b" t="t" l="l"/>
            <a:pathLst>
              <a:path h="2265868" w="904459">
                <a:moveTo>
                  <a:pt x="0" y="0"/>
                </a:moveTo>
                <a:lnTo>
                  <a:pt x="904459" y="0"/>
                </a:lnTo>
                <a:lnTo>
                  <a:pt x="904459" y="2265868"/>
                </a:lnTo>
                <a:lnTo>
                  <a:pt x="0" y="2265868"/>
                </a:lnTo>
                <a:lnTo>
                  <a:pt x="0" y="0"/>
                </a:lnTo>
                <a:close/>
              </a:path>
            </a:pathLst>
          </a:custGeom>
          <a:blipFill>
            <a:blip r:embed="rId7"/>
            <a:stretch>
              <a:fillRect l="0" t="0" r="0" b="0"/>
            </a:stretch>
          </a:blipFill>
        </p:spPr>
      </p:sp>
      <p:sp>
        <p:nvSpPr>
          <p:cNvPr name="Freeform 9" id="9"/>
          <p:cNvSpPr/>
          <p:nvPr/>
        </p:nvSpPr>
        <p:spPr>
          <a:xfrm flipH="false" flipV="false" rot="0">
            <a:off x="15610053" y="3435660"/>
            <a:ext cx="3556071" cy="2733730"/>
          </a:xfrm>
          <a:custGeom>
            <a:avLst/>
            <a:gdLst/>
            <a:ahLst/>
            <a:cxnLst/>
            <a:rect r="r" b="b" t="t" l="l"/>
            <a:pathLst>
              <a:path h="2733730" w="3556071">
                <a:moveTo>
                  <a:pt x="0" y="0"/>
                </a:moveTo>
                <a:lnTo>
                  <a:pt x="3556071" y="0"/>
                </a:lnTo>
                <a:lnTo>
                  <a:pt x="3556071" y="2733730"/>
                </a:lnTo>
                <a:lnTo>
                  <a:pt x="0" y="2733730"/>
                </a:lnTo>
                <a:lnTo>
                  <a:pt x="0" y="0"/>
                </a:lnTo>
                <a:close/>
              </a:path>
            </a:pathLst>
          </a:custGeom>
          <a:blipFill>
            <a:blip r:embed="rId8"/>
            <a:stretch>
              <a:fillRect l="0" t="0" r="0" b="0"/>
            </a:stretch>
          </a:blipFill>
        </p:spPr>
      </p:sp>
      <p:sp>
        <p:nvSpPr>
          <p:cNvPr name="Freeform 10" id="10"/>
          <p:cNvSpPr/>
          <p:nvPr/>
        </p:nvSpPr>
        <p:spPr>
          <a:xfrm flipH="false" flipV="false" rot="-2821341">
            <a:off x="232317" y="8116327"/>
            <a:ext cx="5205789" cy="2485764"/>
          </a:xfrm>
          <a:custGeom>
            <a:avLst/>
            <a:gdLst/>
            <a:ahLst/>
            <a:cxnLst/>
            <a:rect r="r" b="b" t="t" l="l"/>
            <a:pathLst>
              <a:path h="2485764" w="5205789">
                <a:moveTo>
                  <a:pt x="0" y="0"/>
                </a:moveTo>
                <a:lnTo>
                  <a:pt x="5205788" y="0"/>
                </a:lnTo>
                <a:lnTo>
                  <a:pt x="5205788" y="2485764"/>
                </a:lnTo>
                <a:lnTo>
                  <a:pt x="0" y="2485764"/>
                </a:lnTo>
                <a:lnTo>
                  <a:pt x="0" y="0"/>
                </a:lnTo>
                <a:close/>
              </a:path>
            </a:pathLst>
          </a:custGeom>
          <a:blipFill>
            <a:blip r:embed="rId9"/>
            <a:stretch>
              <a:fillRect l="0" t="0" r="0" b="0"/>
            </a:stretch>
          </a:blipFill>
        </p:spPr>
      </p:sp>
      <p:sp>
        <p:nvSpPr>
          <p:cNvPr name="Freeform 11" id="11"/>
          <p:cNvSpPr/>
          <p:nvPr/>
        </p:nvSpPr>
        <p:spPr>
          <a:xfrm flipH="false" flipV="false" rot="-10800000">
            <a:off x="13140221" y="-215753"/>
            <a:ext cx="1490255" cy="3982863"/>
          </a:xfrm>
          <a:custGeom>
            <a:avLst/>
            <a:gdLst/>
            <a:ahLst/>
            <a:cxnLst/>
            <a:rect r="r" b="b" t="t" l="l"/>
            <a:pathLst>
              <a:path h="3982863" w="1490255">
                <a:moveTo>
                  <a:pt x="0" y="0"/>
                </a:moveTo>
                <a:lnTo>
                  <a:pt x="1490254" y="0"/>
                </a:lnTo>
                <a:lnTo>
                  <a:pt x="1490254" y="3982863"/>
                </a:lnTo>
                <a:lnTo>
                  <a:pt x="0" y="3982863"/>
                </a:lnTo>
                <a:lnTo>
                  <a:pt x="0" y="0"/>
                </a:lnTo>
                <a:close/>
              </a:path>
            </a:pathLst>
          </a:custGeom>
          <a:blipFill>
            <a:blip r:embed="rId10"/>
            <a:stretch>
              <a:fillRect l="0" t="0" r="0" b="0"/>
            </a:stretch>
          </a:blipFill>
        </p:spPr>
      </p:sp>
      <p:sp>
        <p:nvSpPr>
          <p:cNvPr name="TextBox 12" id="12"/>
          <p:cNvSpPr txBox="true"/>
          <p:nvPr/>
        </p:nvSpPr>
        <p:spPr>
          <a:xfrm rot="0">
            <a:off x="6173983" y="1283634"/>
            <a:ext cx="5156076" cy="1320800"/>
          </a:xfrm>
          <a:prstGeom prst="rect">
            <a:avLst/>
          </a:prstGeom>
        </p:spPr>
        <p:txBody>
          <a:bodyPr anchor="t" rtlCol="false" tIns="0" lIns="0" bIns="0" rIns="0">
            <a:spAutoFit/>
          </a:bodyPr>
          <a:lstStyle/>
          <a:p>
            <a:pPr algn="ctr">
              <a:lnSpc>
                <a:spcPts val="9099"/>
              </a:lnSpc>
              <a:spcBef>
                <a:spcPct val="0"/>
              </a:spcBef>
            </a:pPr>
            <a:r>
              <a:rPr lang="en-US" sz="6999">
                <a:solidFill>
                  <a:srgbClr val="000000"/>
                </a:solidFill>
                <a:latin typeface="Agrandir Bold"/>
              </a:rPr>
              <a:t>References</a:t>
            </a:r>
          </a:p>
        </p:txBody>
      </p:sp>
      <p:sp>
        <p:nvSpPr>
          <p:cNvPr name="TextBox 13" id="13"/>
          <p:cNvSpPr txBox="true"/>
          <p:nvPr/>
        </p:nvSpPr>
        <p:spPr>
          <a:xfrm rot="0">
            <a:off x="2238294" y="3407085"/>
            <a:ext cx="13412445" cy="3903345"/>
          </a:xfrm>
          <a:prstGeom prst="rect">
            <a:avLst/>
          </a:prstGeom>
        </p:spPr>
        <p:txBody>
          <a:bodyPr anchor="t" rtlCol="false" tIns="0" lIns="0" bIns="0" rIns="0">
            <a:spAutoFit/>
          </a:bodyPr>
          <a:lstStyle/>
          <a:p>
            <a:pPr algn="ctr">
              <a:lnSpc>
                <a:spcPts val="3120"/>
              </a:lnSpc>
              <a:spcBef>
                <a:spcPct val="0"/>
              </a:spcBef>
            </a:pPr>
            <a:r>
              <a:rPr lang="en-US" sz="2400">
                <a:solidFill>
                  <a:srgbClr val="000000"/>
                </a:solidFill>
                <a:latin typeface="Inter"/>
              </a:rPr>
              <a:t>Altunian, G. (2020, March 11). What is a high pass filter?. Lifewire. https://www.lifewire.com/high-pass-filter-3134730 </a:t>
            </a:r>
          </a:p>
          <a:p>
            <a:pPr algn="ctr">
              <a:lnSpc>
                <a:spcPts val="3120"/>
              </a:lnSpc>
              <a:spcBef>
                <a:spcPct val="0"/>
              </a:spcBef>
            </a:pPr>
            <a:r>
              <a:rPr lang="en-US" sz="2400">
                <a:solidFill>
                  <a:srgbClr val="000000"/>
                </a:solidFill>
                <a:latin typeface="Inter"/>
              </a:rPr>
              <a:t>Determining cut-off frequency and transfer function of RC high-pass filters - technical articles. EEPower. (n.d.). https://eepower.com/technical-articles/determining-cut-off-frequency-and-transfer-function-of-rc-high-pass-filters/# </a:t>
            </a:r>
          </a:p>
          <a:p>
            <a:pPr algn="ctr">
              <a:lnSpc>
                <a:spcPts val="3120"/>
              </a:lnSpc>
              <a:spcBef>
                <a:spcPct val="0"/>
              </a:spcBef>
            </a:pPr>
            <a:r>
              <a:rPr lang="en-US" sz="2400">
                <a:solidFill>
                  <a:srgbClr val="000000"/>
                </a:solidFill>
                <a:latin typeface="Inter"/>
              </a:rPr>
              <a:t>Mercer, D., &amp;amp; Miclaus, A. (2019, November 15). ADALM1000 SMU training topic 10: Low pass and high pass filters. Analog Devices. https://www.analog.com/en/analog-dialogue/studentzone/studentzone-october-2018.html </a:t>
            </a:r>
          </a:p>
          <a:p>
            <a:pPr algn="ctr">
              <a:lnSpc>
                <a:spcPts val="3120"/>
              </a:lnSpc>
              <a:spcBef>
                <a:spcPct val="0"/>
              </a:spcBef>
            </a:pPr>
            <a:r>
              <a:rPr lang="en-US" sz="2400">
                <a:solidFill>
                  <a:srgbClr val="000000"/>
                </a:solidFill>
                <a:latin typeface="Inter"/>
              </a:rPr>
              <a:t>YouTube. (2016, June 21). RC high pass filter circuit. YouTube. https://www.youtube.com/watch?v=QPAg7Xh6enQ </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DAFwt0DDk6w</dc:identifier>
  <dcterms:modified xsi:type="dcterms:W3CDTF">2011-08-01T06:04:30Z</dcterms:modified>
  <cp:revision>1</cp:revision>
  <dc:title>Circuits Education Presentation in Blue Yellow Flat Cartoon Style</dc:title>
</cp:coreProperties>
</file>